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handoutMasterIdLst>
    <p:handoutMasterId r:id="rId29"/>
  </p:handoutMasterIdLst>
  <p:sldIdLst>
    <p:sldId id="275" r:id="rId5"/>
    <p:sldId id="256" r:id="rId6"/>
    <p:sldId id="287" r:id="rId7"/>
    <p:sldId id="331" r:id="rId8"/>
    <p:sldId id="313" r:id="rId9"/>
    <p:sldId id="276" r:id="rId10"/>
    <p:sldId id="302" r:id="rId11"/>
    <p:sldId id="332" r:id="rId12"/>
    <p:sldId id="343" r:id="rId13"/>
    <p:sldId id="301" r:id="rId14"/>
    <p:sldId id="337" r:id="rId15"/>
    <p:sldId id="335" r:id="rId16"/>
    <p:sldId id="338" r:id="rId17"/>
    <p:sldId id="340" r:id="rId18"/>
    <p:sldId id="333" r:id="rId19"/>
    <p:sldId id="344" r:id="rId20"/>
    <p:sldId id="309" r:id="rId21"/>
    <p:sldId id="307" r:id="rId22"/>
    <p:sldId id="308" r:id="rId23"/>
    <p:sldId id="306" r:id="rId24"/>
    <p:sldId id="346" r:id="rId25"/>
    <p:sldId id="321" r:id="rId26"/>
    <p:sldId id="339" r:id="rId27"/>
  </p:sldIdLst>
  <p:sldSz cx="9144000" cy="5143500" type="screen16x9"/>
  <p:notesSz cx="7010400" cy="9236075"/>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7" userDrawn="1">
          <p15:clr>
            <a:srgbClr val="A4A3A4"/>
          </p15:clr>
        </p15:guide>
        <p15:guide id="2" orient="horz" pos="2323" userDrawn="1">
          <p15:clr>
            <a:srgbClr val="A4A3A4"/>
          </p15:clr>
        </p15:guide>
        <p15:guide id="3" pos="3747">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guide id="3" orient="horz" pos="2909">
          <p15:clr>
            <a:srgbClr val="A4A3A4"/>
          </p15:clr>
        </p15:guide>
        <p15:guide id="4"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A6F200-ED11-A429-596B-15EBC0BCCE65}" name="Abby Wolfe" initials="AW" userId="S::abby.wolfe@blood.ca::4bd8c99e-4269-4737-a7cb-b8469a7bc8fd" providerId="AD"/>
  <p188:author id="{E68D1124-CD9E-E0A7-111D-68603072F0A3}" name="Sophie Chargé" initials="SC" userId="S::Sophie.Charge@blood.ca::92e22629-7ac7-434d-bfa0-a47be54ecf4a" providerId="AD"/>
  <p188:author id="{A16B0C81-BC79-350E-C39B-1C1A1B3AEE25}" name="Aarti Bathla" initials="AB" userId="S::aarti.bathla@blood.ca::85b9b208-c71c-4fb0-8bdd-991b31d6ee29" providerId="AD"/>
  <p188:author id="{3B3F2FC7-37FD-EB13-154F-0FA2FE6F6582}" name="Kimberly Figures" initials="KF" userId="S::kimberly.figures@blood.ca::da43fa04-2046-4f9e-abb1-3fac6d214e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orie Boucher" initials="LorieB" lastIdx="21" clrIdx="0"/>
  <p:cmAuthor id="1" name="Lisa B. " initials="LB" lastIdx="17" clrIdx="1"/>
  <p:cmAuthor id="2" name="Sylvia Torrance" initials="ST" lastIdx="4"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DFF"/>
    <a:srgbClr val="0000FF"/>
    <a:srgbClr val="3B3BFF"/>
    <a:srgbClr val="D59F0F"/>
    <a:srgbClr val="62CDDC"/>
    <a:srgbClr val="A7496C"/>
    <a:srgbClr val="9FA617"/>
    <a:srgbClr val="F35D29"/>
    <a:srgbClr val="009AC7"/>
    <a:srgbClr val="3F7F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76A4E-16A3-FEB5-4170-29B62625030D}" v="87" dt="2023-08-23T19:38:50.395"/>
    <p1510:client id="{3A53B25D-F6A5-08AD-F44A-D19E1E4BF33A}" v="41" dt="2023-09-19T16:54:17.895"/>
    <p1510:client id="{3F5897C7-3C09-B879-1766-0B1C9A20D4CC}" v="1" dt="2023-09-27T13:03:31.110"/>
    <p1510:client id="{4D772EBE-6DF4-8481-3FC1-26422D51A0CA}" v="246" dt="2023-08-24T13:39:02.278"/>
    <p1510:client id="{4F504CBA-529F-8462-DE8C-1E285249AED9}" v="1" dt="2023-08-23T19:47:43.734"/>
    <p1510:client id="{A4862E1E-4A5A-6477-EDE6-0B7133F051D6}" v="4" dt="2023-08-24T17:35:10.080"/>
    <p1510:client id="{A958FB9A-C7CD-1EA6-DAFA-864E111B465D}" v="43" dt="2023-08-25T15:09:58.688"/>
    <p1510:client id="{CA364A11-AF54-2B1B-B27E-8EFB79F23A31}" v="2" dt="2023-09-19T16:40:31.373"/>
    <p1510:client id="{EFA68A4D-0F28-1EF4-6467-655B0D9DA935}" v="1" dt="2023-08-23T19:46:19.226"/>
    <p1510:client id="{FCF93D53-B131-0ECA-7F1F-EBB56EC2105E}" v="6" dt="2023-09-19T17:08:07.468"/>
    <p1510:client id="{FDDDFE9D-C0DA-466B-9591-33F664A7D340}" v="2728" dt="2023-08-23T20:24:13.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917"/>
        <p:guide orient="horz" pos="2323"/>
        <p:guide pos="3747"/>
      </p:guideLst>
    </p:cSldViewPr>
  </p:slideViewPr>
  <p:notesViewPr>
    <p:cSldViewPr snapToGrid="0">
      <p:cViewPr>
        <p:scale>
          <a:sx n="1" d="2"/>
          <a:sy n="1" d="2"/>
        </p:scale>
        <p:origin x="0" y="0"/>
      </p:cViewPr>
      <p:guideLst>
        <p:guide orient="horz" pos="2928"/>
        <p:guide pos="2160"/>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y Wolfe" userId="S::abby.wolfe@blood.ca::4bd8c99e-4269-4737-a7cb-b8469a7bc8fd" providerId="AD" clId="Web-{3F5897C7-3C09-B879-1766-0B1C9A20D4CC}"/>
    <pc:docChg chg="">
      <pc:chgData name="Abby Wolfe" userId="S::abby.wolfe@blood.ca::4bd8c99e-4269-4737-a7cb-b8469a7bc8fd" providerId="AD" clId="Web-{3F5897C7-3C09-B879-1766-0B1C9A20D4CC}" dt="2023-09-27T13:03:31.110" v="0"/>
      <pc:docMkLst>
        <pc:docMk/>
      </pc:docMkLst>
      <pc:sldChg chg="delCm">
        <pc:chgData name="Abby Wolfe" userId="S::abby.wolfe@blood.ca::4bd8c99e-4269-4737-a7cb-b8469a7bc8fd" providerId="AD" clId="Web-{3F5897C7-3C09-B879-1766-0B1C9A20D4CC}" dt="2023-09-27T13:03:31.110" v="0"/>
        <pc:sldMkLst>
          <pc:docMk/>
          <pc:sldMk cId="2433020655" sldId="313"/>
        </pc:sldMkLst>
        <pc:extLst>
          <p:ext xmlns:p="http://schemas.openxmlformats.org/presentationml/2006/main" uri="{D6D511B9-2390-475A-947B-AFAB55BFBCF1}">
            <pc226:cmChg xmlns:pc226="http://schemas.microsoft.com/office/powerpoint/2022/06/main/command" chg="del">
              <pc226:chgData name="Abby Wolfe" userId="S::abby.wolfe@blood.ca::4bd8c99e-4269-4737-a7cb-b8469a7bc8fd" providerId="AD" clId="Web-{3F5897C7-3C09-B879-1766-0B1C9A20D4CC}" dt="2023-09-27T13:03:31.110" v="0"/>
              <pc2:cmMkLst xmlns:pc2="http://schemas.microsoft.com/office/powerpoint/2019/9/main/command">
                <pc:docMk/>
                <pc:sldMk cId="2433020655" sldId="313"/>
                <pc2:cmMk id="{D25A797D-E736-41D8-8465-AF19D0EE56E2}"/>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8465FB-1264-4C86-98F5-72AFC41FBE8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B789742-F3E9-46C5-9B93-B7E0AC99956E}">
      <dgm:prSet phldrT="[Text]" custT="1"/>
      <dgm:spPr>
        <a:solidFill>
          <a:srgbClr val="002060"/>
        </a:solidFill>
        <a:ln>
          <a:solidFill>
            <a:srgbClr val="002060"/>
          </a:solidFill>
        </a:ln>
      </dgm:spPr>
      <dgm:t>
        <a:bodyPr/>
        <a:lstStyle/>
        <a:p>
          <a:r>
            <a:rPr lang="en-CA" sz="1400" b="1">
              <a:latin typeface="Arial"/>
              <a:cs typeface="Arial"/>
            </a:rPr>
            <a:t>Generating</a:t>
          </a:r>
        </a:p>
        <a:p>
          <a:r>
            <a:rPr lang="en-CA" sz="1400" b="1">
              <a:latin typeface="Arial"/>
              <a:cs typeface="Arial"/>
            </a:rPr>
            <a:t>evidence</a:t>
          </a:r>
          <a:endParaRPr lang="en-US" sz="1400" b="1">
            <a:latin typeface="Arial"/>
            <a:cs typeface="Arial"/>
          </a:endParaRPr>
        </a:p>
      </dgm:t>
    </dgm:pt>
    <dgm:pt modelId="{BE9DA4AA-4609-4703-9B1F-E64B71FC781F}" type="parTrans" cxnId="{4587DCBB-B656-492C-BAC7-11B3C0B6603E}">
      <dgm:prSet/>
      <dgm:spPr/>
      <dgm:t>
        <a:bodyPr/>
        <a:lstStyle/>
        <a:p>
          <a:endParaRPr lang="en-US"/>
        </a:p>
      </dgm:t>
    </dgm:pt>
    <dgm:pt modelId="{04ED1D62-E47A-41CF-B198-02FB46B3D793}" type="sibTrans" cxnId="{4587DCBB-B656-492C-BAC7-11B3C0B6603E}">
      <dgm:prSet/>
      <dgm:spPr/>
      <dgm:t>
        <a:bodyPr/>
        <a:lstStyle/>
        <a:p>
          <a:endParaRPr lang="en-US"/>
        </a:p>
      </dgm:t>
    </dgm:pt>
    <dgm:pt modelId="{BE90B750-7DC5-44E1-BE17-8C34140B9BD3}">
      <dgm:prSet phldrT="[Text]" custT="1"/>
      <dgm:spPr/>
      <dgm:t>
        <a:bodyPr/>
        <a:lstStyle/>
        <a:p>
          <a:r>
            <a:rPr lang="en-CA" sz="1600">
              <a:latin typeface="Arial"/>
              <a:cs typeface="Arial"/>
            </a:rPr>
            <a:t>A systematic literature review (registered in PROSPERO) generated evidence on the clinical question</a:t>
          </a:r>
          <a:endParaRPr lang="en-US" sz="1600">
            <a:latin typeface="Arial"/>
            <a:cs typeface="Arial"/>
          </a:endParaRPr>
        </a:p>
      </dgm:t>
    </dgm:pt>
    <dgm:pt modelId="{D13BA85D-C454-4CC1-84B5-3052C24143F1}" type="parTrans" cxnId="{533A8310-6923-4B73-9E08-FFC95BA7C01F}">
      <dgm:prSet/>
      <dgm:spPr/>
      <dgm:t>
        <a:bodyPr/>
        <a:lstStyle/>
        <a:p>
          <a:endParaRPr lang="en-US"/>
        </a:p>
      </dgm:t>
    </dgm:pt>
    <dgm:pt modelId="{E57C3361-24D1-4CA9-BCEF-BBE883E2721C}" type="sibTrans" cxnId="{533A8310-6923-4B73-9E08-FFC95BA7C01F}">
      <dgm:prSet/>
      <dgm:spPr/>
      <dgm:t>
        <a:bodyPr/>
        <a:lstStyle/>
        <a:p>
          <a:endParaRPr lang="en-US"/>
        </a:p>
      </dgm:t>
    </dgm:pt>
    <dgm:pt modelId="{78D21768-18BE-4755-ADA1-01EBE659662D}">
      <dgm:prSet phldrT="[Text]" custT="1"/>
      <dgm:spPr>
        <a:solidFill>
          <a:srgbClr val="002060"/>
        </a:solidFill>
        <a:ln>
          <a:solidFill>
            <a:srgbClr val="002060"/>
          </a:solidFill>
        </a:ln>
      </dgm:spPr>
      <dgm:t>
        <a:bodyPr/>
        <a:lstStyle/>
        <a:p>
          <a:r>
            <a:rPr lang="en-CA" sz="1400" b="1">
              <a:latin typeface="Arial"/>
              <a:cs typeface="Arial"/>
            </a:rPr>
            <a:t>Grading </a:t>
          </a:r>
        </a:p>
        <a:p>
          <a:r>
            <a:rPr lang="en-CA" sz="1400" b="1">
              <a:latin typeface="Arial"/>
              <a:cs typeface="Arial"/>
            </a:rPr>
            <a:t>evidence</a:t>
          </a:r>
          <a:endParaRPr lang="en-US" sz="1400" b="1">
            <a:latin typeface="Arial"/>
            <a:cs typeface="Arial"/>
          </a:endParaRPr>
        </a:p>
      </dgm:t>
    </dgm:pt>
    <dgm:pt modelId="{16E27D4F-EEA3-456A-9042-3199D27947F8}" type="parTrans" cxnId="{89A37461-4FD7-49BE-90F1-EE4FE6A76882}">
      <dgm:prSet/>
      <dgm:spPr/>
      <dgm:t>
        <a:bodyPr/>
        <a:lstStyle/>
        <a:p>
          <a:endParaRPr lang="en-US"/>
        </a:p>
      </dgm:t>
    </dgm:pt>
    <dgm:pt modelId="{7F89C338-7271-4739-A334-4F7DE100CB1B}" type="sibTrans" cxnId="{89A37461-4FD7-49BE-90F1-EE4FE6A76882}">
      <dgm:prSet/>
      <dgm:spPr/>
      <dgm:t>
        <a:bodyPr/>
        <a:lstStyle/>
        <a:p>
          <a:endParaRPr lang="en-US"/>
        </a:p>
      </dgm:t>
    </dgm:pt>
    <dgm:pt modelId="{AB6C5C95-0D79-4705-A81D-715E73A3CB9D}">
      <dgm:prSet phldrT="[Text]" custT="1"/>
      <dgm:spPr/>
      <dgm:t>
        <a:bodyPr/>
        <a:lstStyle/>
        <a:p>
          <a:r>
            <a:rPr lang="en-CA" sz="1600">
              <a:latin typeface="Arial"/>
              <a:cs typeface="Arial"/>
            </a:rPr>
            <a:t>Evidence was graded as per the Grading of Recommendations, Assessment, Development and Evaluation (GRADE) tool and presented to the GDG</a:t>
          </a:r>
          <a:endParaRPr lang="en-US" sz="1600">
            <a:latin typeface="Arial"/>
            <a:cs typeface="Arial"/>
          </a:endParaRPr>
        </a:p>
      </dgm:t>
    </dgm:pt>
    <dgm:pt modelId="{37EBD088-DB76-43D0-A0C0-ACD80228CBF3}" type="parTrans" cxnId="{A115C8F0-3BB4-4F9A-A51D-3E7D9DE89A36}">
      <dgm:prSet/>
      <dgm:spPr/>
      <dgm:t>
        <a:bodyPr/>
        <a:lstStyle/>
        <a:p>
          <a:endParaRPr lang="en-US"/>
        </a:p>
      </dgm:t>
    </dgm:pt>
    <dgm:pt modelId="{05EFFEDA-01AF-4C52-A8D3-38ED1C8D9FC6}" type="sibTrans" cxnId="{A115C8F0-3BB4-4F9A-A51D-3E7D9DE89A36}">
      <dgm:prSet/>
      <dgm:spPr/>
      <dgm:t>
        <a:bodyPr/>
        <a:lstStyle/>
        <a:p>
          <a:endParaRPr lang="en-US"/>
        </a:p>
      </dgm:t>
    </dgm:pt>
    <dgm:pt modelId="{8FC360F5-53DD-4D5E-9924-7C8CFDCAB72A}">
      <dgm:prSet phldrT="[Text]" custT="1"/>
      <dgm:spPr>
        <a:solidFill>
          <a:srgbClr val="002060"/>
        </a:solidFill>
        <a:ln>
          <a:solidFill>
            <a:srgbClr val="002060"/>
          </a:solidFill>
        </a:ln>
      </dgm:spPr>
      <dgm:t>
        <a:bodyPr/>
        <a:lstStyle/>
        <a:p>
          <a:pPr rtl="0"/>
          <a:r>
            <a:rPr lang="en-CA" sz="1400" b="1">
              <a:latin typeface="Arial"/>
              <a:cs typeface="Arial"/>
            </a:rPr>
            <a:t>Developing</a:t>
          </a:r>
        </a:p>
        <a:p>
          <a:pPr rtl="0"/>
          <a:r>
            <a:rPr lang="en-CA" sz="1400" b="1">
              <a:latin typeface="Arial"/>
              <a:cs typeface="Arial"/>
            </a:rPr>
            <a:t>recommendations</a:t>
          </a:r>
          <a:endParaRPr lang="en-US" sz="1400" b="1">
            <a:latin typeface="Arial" panose="020B0604020202020204" pitchFamily="34" charset="0"/>
            <a:cs typeface="Arial" panose="020B0604020202020204" pitchFamily="34" charset="0"/>
          </a:endParaRPr>
        </a:p>
      </dgm:t>
    </dgm:pt>
    <dgm:pt modelId="{51ACCE50-DB13-46CB-A301-6E4FC117E728}" type="parTrans" cxnId="{65DA3884-9E2F-4280-9B6D-2FD106963C70}">
      <dgm:prSet/>
      <dgm:spPr/>
      <dgm:t>
        <a:bodyPr/>
        <a:lstStyle/>
        <a:p>
          <a:endParaRPr lang="en-US"/>
        </a:p>
      </dgm:t>
    </dgm:pt>
    <dgm:pt modelId="{AC4F5193-13B5-4B0E-A5AA-28C47F4C1A9A}" type="sibTrans" cxnId="{65DA3884-9E2F-4280-9B6D-2FD106963C70}">
      <dgm:prSet/>
      <dgm:spPr/>
      <dgm:t>
        <a:bodyPr/>
        <a:lstStyle/>
        <a:p>
          <a:endParaRPr lang="en-US"/>
        </a:p>
      </dgm:t>
    </dgm:pt>
    <dgm:pt modelId="{2050EA48-B9EB-43FB-AA73-E61BD387C5CC}">
      <dgm:prSet phldrT="[Text]" custT="1"/>
      <dgm:spPr/>
      <dgm:t>
        <a:bodyPr/>
        <a:lstStyle/>
        <a:p>
          <a:pPr rtl="0"/>
          <a:r>
            <a:rPr lang="en-CA" sz="1600">
              <a:latin typeface="Arial"/>
              <a:cs typeface="Arial"/>
            </a:rPr>
            <a:t>Reporting of guideline recommendations was guided by Appraisal of Guidelines for Research &amp; Evaluation II (AGREE II)</a:t>
          </a:r>
          <a:endParaRPr lang="en-US" sz="1600">
            <a:latin typeface="Arial" panose="020B0604020202020204" pitchFamily="34" charset="0"/>
            <a:cs typeface="Arial" panose="020B0604020202020204" pitchFamily="34" charset="0"/>
          </a:endParaRPr>
        </a:p>
      </dgm:t>
    </dgm:pt>
    <dgm:pt modelId="{131D7CD1-268F-4210-9EB0-91B3498C5DD9}" type="parTrans" cxnId="{8391E9B5-D9D0-4288-BE9E-2F398B31C8FC}">
      <dgm:prSet/>
      <dgm:spPr/>
      <dgm:t>
        <a:bodyPr/>
        <a:lstStyle/>
        <a:p>
          <a:endParaRPr lang="en-US"/>
        </a:p>
      </dgm:t>
    </dgm:pt>
    <dgm:pt modelId="{EF2706D6-02CA-437D-82AA-C05263D6A341}" type="sibTrans" cxnId="{8391E9B5-D9D0-4288-BE9E-2F398B31C8FC}">
      <dgm:prSet/>
      <dgm:spPr/>
      <dgm:t>
        <a:bodyPr/>
        <a:lstStyle/>
        <a:p>
          <a:endParaRPr lang="en-US"/>
        </a:p>
      </dgm:t>
    </dgm:pt>
    <dgm:pt modelId="{2CAC0B5B-B8F0-4213-9D5A-A108C06B2A26}" type="pres">
      <dgm:prSet presAssocID="{BE8465FB-1264-4C86-98F5-72AFC41FBE89}" presName="linearFlow" presStyleCnt="0">
        <dgm:presLayoutVars>
          <dgm:dir/>
          <dgm:animLvl val="lvl"/>
          <dgm:resizeHandles val="exact"/>
        </dgm:presLayoutVars>
      </dgm:prSet>
      <dgm:spPr/>
    </dgm:pt>
    <dgm:pt modelId="{1A187B58-FF7E-4FA6-9E6C-083FEB9CBB4B}" type="pres">
      <dgm:prSet presAssocID="{6B789742-F3E9-46C5-9B93-B7E0AC99956E}" presName="composite" presStyleCnt="0"/>
      <dgm:spPr/>
    </dgm:pt>
    <dgm:pt modelId="{D7B0E1CD-AC5E-4986-A110-2E8C2205E538}" type="pres">
      <dgm:prSet presAssocID="{6B789742-F3E9-46C5-9B93-B7E0AC99956E}" presName="parentText" presStyleLbl="alignNode1" presStyleIdx="0" presStyleCnt="3" custScaleX="169603">
        <dgm:presLayoutVars>
          <dgm:chMax val="1"/>
          <dgm:bulletEnabled val="1"/>
        </dgm:presLayoutVars>
      </dgm:prSet>
      <dgm:spPr>
        <a:prstGeom prst="rightArrowCallout">
          <a:avLst/>
        </a:prstGeom>
      </dgm:spPr>
    </dgm:pt>
    <dgm:pt modelId="{5B9CEF6E-86E9-4986-81FB-A86643CE4B40}" type="pres">
      <dgm:prSet presAssocID="{6B789742-F3E9-46C5-9B93-B7E0AC99956E}" presName="descendantText" presStyleLbl="alignAcc1" presStyleIdx="0" presStyleCnt="3" custScaleX="88691" custLinFactNeighborX="-119" custLinFactNeighborY="-288">
        <dgm:presLayoutVars>
          <dgm:bulletEnabled val="1"/>
        </dgm:presLayoutVars>
      </dgm:prSet>
      <dgm:spPr/>
    </dgm:pt>
    <dgm:pt modelId="{B1528DC0-5DF3-4CC2-8B98-FEA6A8F45F9A}" type="pres">
      <dgm:prSet presAssocID="{04ED1D62-E47A-41CF-B198-02FB46B3D793}" presName="sp" presStyleCnt="0"/>
      <dgm:spPr/>
    </dgm:pt>
    <dgm:pt modelId="{7DD0A5FF-5D2F-432B-A3B0-85958AB9186B}" type="pres">
      <dgm:prSet presAssocID="{78D21768-18BE-4755-ADA1-01EBE659662D}" presName="composite" presStyleCnt="0"/>
      <dgm:spPr/>
    </dgm:pt>
    <dgm:pt modelId="{15C50573-EF99-4F66-8476-CE2B7F7BE662}" type="pres">
      <dgm:prSet presAssocID="{78D21768-18BE-4755-ADA1-01EBE659662D}" presName="parentText" presStyleLbl="alignNode1" presStyleIdx="1" presStyleCnt="3" custScaleX="168670" custLinFactNeighborY="0">
        <dgm:presLayoutVars>
          <dgm:chMax val="1"/>
          <dgm:bulletEnabled val="1"/>
        </dgm:presLayoutVars>
      </dgm:prSet>
      <dgm:spPr>
        <a:prstGeom prst="rightArrowCallout">
          <a:avLst/>
        </a:prstGeom>
      </dgm:spPr>
    </dgm:pt>
    <dgm:pt modelId="{361855C8-635E-49BE-92D0-8FC65271EFDF}" type="pres">
      <dgm:prSet presAssocID="{78D21768-18BE-4755-ADA1-01EBE659662D}" presName="descendantText" presStyleLbl="alignAcc1" presStyleIdx="1" presStyleCnt="3" custScaleX="89116">
        <dgm:presLayoutVars>
          <dgm:bulletEnabled val="1"/>
        </dgm:presLayoutVars>
      </dgm:prSet>
      <dgm:spPr/>
    </dgm:pt>
    <dgm:pt modelId="{B191693D-4187-4E72-AA72-024EF0345476}" type="pres">
      <dgm:prSet presAssocID="{7F89C338-7271-4739-A334-4F7DE100CB1B}" presName="sp" presStyleCnt="0"/>
      <dgm:spPr/>
    </dgm:pt>
    <dgm:pt modelId="{37F1EF9B-E930-4179-B5AA-9E77F2568862}" type="pres">
      <dgm:prSet presAssocID="{8FC360F5-53DD-4D5E-9924-7C8CFDCAB72A}" presName="composite" presStyleCnt="0"/>
      <dgm:spPr/>
    </dgm:pt>
    <dgm:pt modelId="{2337F1FC-25AF-4573-830E-1B9D1F111AF2}" type="pres">
      <dgm:prSet presAssocID="{8FC360F5-53DD-4D5E-9924-7C8CFDCAB72A}" presName="parentText" presStyleLbl="alignNode1" presStyleIdx="2" presStyleCnt="3" custScaleX="174404" custScaleY="112047" custLinFactNeighborY="1387">
        <dgm:presLayoutVars>
          <dgm:chMax val="1"/>
          <dgm:bulletEnabled val="1"/>
        </dgm:presLayoutVars>
      </dgm:prSet>
      <dgm:spPr>
        <a:prstGeom prst="rightArrowCallout">
          <a:avLst/>
        </a:prstGeom>
      </dgm:spPr>
    </dgm:pt>
    <dgm:pt modelId="{9A281ED0-7810-4BBC-9526-E1DCB1F723E8}" type="pres">
      <dgm:prSet presAssocID="{8FC360F5-53DD-4D5E-9924-7C8CFDCAB72A}" presName="descendantText" presStyleLbl="alignAcc1" presStyleIdx="2" presStyleCnt="3" custScaleX="89369" custScaleY="114657" custLinFactNeighborY="-3226">
        <dgm:presLayoutVars>
          <dgm:bulletEnabled val="1"/>
        </dgm:presLayoutVars>
      </dgm:prSet>
      <dgm:spPr/>
    </dgm:pt>
  </dgm:ptLst>
  <dgm:cxnLst>
    <dgm:cxn modelId="{16468D0B-4689-443F-B3CE-F672F89441C9}" type="presOf" srcId="{BE90B750-7DC5-44E1-BE17-8C34140B9BD3}" destId="{5B9CEF6E-86E9-4986-81FB-A86643CE4B40}" srcOrd="0" destOrd="0" presId="urn:microsoft.com/office/officeart/2005/8/layout/chevron2"/>
    <dgm:cxn modelId="{533A8310-6923-4B73-9E08-FFC95BA7C01F}" srcId="{6B789742-F3E9-46C5-9B93-B7E0AC99956E}" destId="{BE90B750-7DC5-44E1-BE17-8C34140B9BD3}" srcOrd="0" destOrd="0" parTransId="{D13BA85D-C454-4CC1-84B5-3052C24143F1}" sibTransId="{E57C3361-24D1-4CA9-BCEF-BBE883E2721C}"/>
    <dgm:cxn modelId="{89A37461-4FD7-49BE-90F1-EE4FE6A76882}" srcId="{BE8465FB-1264-4C86-98F5-72AFC41FBE89}" destId="{78D21768-18BE-4755-ADA1-01EBE659662D}" srcOrd="1" destOrd="0" parTransId="{16E27D4F-EEA3-456A-9042-3199D27947F8}" sibTransId="{7F89C338-7271-4739-A334-4F7DE100CB1B}"/>
    <dgm:cxn modelId="{EF99CE74-AE5D-44B0-A287-03D95A7845A6}" type="presOf" srcId="{2050EA48-B9EB-43FB-AA73-E61BD387C5CC}" destId="{9A281ED0-7810-4BBC-9526-E1DCB1F723E8}" srcOrd="0" destOrd="0" presId="urn:microsoft.com/office/officeart/2005/8/layout/chevron2"/>
    <dgm:cxn modelId="{D6FC4F7C-78D9-4AB8-AA84-6D49A41FFE1A}" type="presOf" srcId="{BE8465FB-1264-4C86-98F5-72AFC41FBE89}" destId="{2CAC0B5B-B8F0-4213-9D5A-A108C06B2A26}" srcOrd="0" destOrd="0" presId="urn:microsoft.com/office/officeart/2005/8/layout/chevron2"/>
    <dgm:cxn modelId="{65DA3884-9E2F-4280-9B6D-2FD106963C70}" srcId="{BE8465FB-1264-4C86-98F5-72AFC41FBE89}" destId="{8FC360F5-53DD-4D5E-9924-7C8CFDCAB72A}" srcOrd="2" destOrd="0" parTransId="{51ACCE50-DB13-46CB-A301-6E4FC117E728}" sibTransId="{AC4F5193-13B5-4B0E-A5AA-28C47F4C1A9A}"/>
    <dgm:cxn modelId="{50FD458F-081F-43B3-B309-434B35E3C3CC}" type="presOf" srcId="{8FC360F5-53DD-4D5E-9924-7C8CFDCAB72A}" destId="{2337F1FC-25AF-4573-830E-1B9D1F111AF2}" srcOrd="0" destOrd="0" presId="urn:microsoft.com/office/officeart/2005/8/layout/chevron2"/>
    <dgm:cxn modelId="{8391E9B5-D9D0-4288-BE9E-2F398B31C8FC}" srcId="{8FC360F5-53DD-4D5E-9924-7C8CFDCAB72A}" destId="{2050EA48-B9EB-43FB-AA73-E61BD387C5CC}" srcOrd="0" destOrd="0" parTransId="{131D7CD1-268F-4210-9EB0-91B3498C5DD9}" sibTransId="{EF2706D6-02CA-437D-82AA-C05263D6A341}"/>
    <dgm:cxn modelId="{4587DCBB-B656-492C-BAC7-11B3C0B6603E}" srcId="{BE8465FB-1264-4C86-98F5-72AFC41FBE89}" destId="{6B789742-F3E9-46C5-9B93-B7E0AC99956E}" srcOrd="0" destOrd="0" parTransId="{BE9DA4AA-4609-4703-9B1F-E64B71FC781F}" sibTransId="{04ED1D62-E47A-41CF-B198-02FB46B3D793}"/>
    <dgm:cxn modelId="{EF8DEDBF-FC8D-4E4E-A309-D8C835ECF96A}" type="presOf" srcId="{78D21768-18BE-4755-ADA1-01EBE659662D}" destId="{15C50573-EF99-4F66-8476-CE2B7F7BE662}" srcOrd="0" destOrd="0" presId="urn:microsoft.com/office/officeart/2005/8/layout/chevron2"/>
    <dgm:cxn modelId="{4D433AE1-588D-4CB6-9085-4CF800E6E693}" type="presOf" srcId="{6B789742-F3E9-46C5-9B93-B7E0AC99956E}" destId="{D7B0E1CD-AC5E-4986-A110-2E8C2205E538}" srcOrd="0" destOrd="0" presId="urn:microsoft.com/office/officeart/2005/8/layout/chevron2"/>
    <dgm:cxn modelId="{01A43FE4-6B9D-46F9-B5BE-31794CA943A2}" type="presOf" srcId="{AB6C5C95-0D79-4705-A81D-715E73A3CB9D}" destId="{361855C8-635E-49BE-92D0-8FC65271EFDF}" srcOrd="0" destOrd="0" presId="urn:microsoft.com/office/officeart/2005/8/layout/chevron2"/>
    <dgm:cxn modelId="{A115C8F0-3BB4-4F9A-A51D-3E7D9DE89A36}" srcId="{78D21768-18BE-4755-ADA1-01EBE659662D}" destId="{AB6C5C95-0D79-4705-A81D-715E73A3CB9D}" srcOrd="0" destOrd="0" parTransId="{37EBD088-DB76-43D0-A0C0-ACD80228CBF3}" sibTransId="{05EFFEDA-01AF-4C52-A8D3-38ED1C8D9FC6}"/>
    <dgm:cxn modelId="{7F1F8199-39A8-4961-8884-104363EB77FE}" type="presParOf" srcId="{2CAC0B5B-B8F0-4213-9D5A-A108C06B2A26}" destId="{1A187B58-FF7E-4FA6-9E6C-083FEB9CBB4B}" srcOrd="0" destOrd="0" presId="urn:microsoft.com/office/officeart/2005/8/layout/chevron2"/>
    <dgm:cxn modelId="{C069F15A-DD25-4B6C-9681-3296CD24918D}" type="presParOf" srcId="{1A187B58-FF7E-4FA6-9E6C-083FEB9CBB4B}" destId="{D7B0E1CD-AC5E-4986-A110-2E8C2205E538}" srcOrd="0" destOrd="0" presId="urn:microsoft.com/office/officeart/2005/8/layout/chevron2"/>
    <dgm:cxn modelId="{02A3B31C-1B5A-4E3C-BBC8-649FAFF37001}" type="presParOf" srcId="{1A187B58-FF7E-4FA6-9E6C-083FEB9CBB4B}" destId="{5B9CEF6E-86E9-4986-81FB-A86643CE4B40}" srcOrd="1" destOrd="0" presId="urn:microsoft.com/office/officeart/2005/8/layout/chevron2"/>
    <dgm:cxn modelId="{33E67984-15D6-4277-AC75-9668082E8989}" type="presParOf" srcId="{2CAC0B5B-B8F0-4213-9D5A-A108C06B2A26}" destId="{B1528DC0-5DF3-4CC2-8B98-FEA6A8F45F9A}" srcOrd="1" destOrd="0" presId="urn:microsoft.com/office/officeart/2005/8/layout/chevron2"/>
    <dgm:cxn modelId="{05988D94-B8C6-4B81-8109-32183AF6D9E4}" type="presParOf" srcId="{2CAC0B5B-B8F0-4213-9D5A-A108C06B2A26}" destId="{7DD0A5FF-5D2F-432B-A3B0-85958AB9186B}" srcOrd="2" destOrd="0" presId="urn:microsoft.com/office/officeart/2005/8/layout/chevron2"/>
    <dgm:cxn modelId="{F5F72B8B-F050-4971-A881-8AF207888FC1}" type="presParOf" srcId="{7DD0A5FF-5D2F-432B-A3B0-85958AB9186B}" destId="{15C50573-EF99-4F66-8476-CE2B7F7BE662}" srcOrd="0" destOrd="0" presId="urn:microsoft.com/office/officeart/2005/8/layout/chevron2"/>
    <dgm:cxn modelId="{1721B8D1-9577-4B81-B984-C14E72D13C66}" type="presParOf" srcId="{7DD0A5FF-5D2F-432B-A3B0-85958AB9186B}" destId="{361855C8-635E-49BE-92D0-8FC65271EFDF}" srcOrd="1" destOrd="0" presId="urn:microsoft.com/office/officeart/2005/8/layout/chevron2"/>
    <dgm:cxn modelId="{93737064-DFD2-438D-B9B3-9A3B64064C2C}" type="presParOf" srcId="{2CAC0B5B-B8F0-4213-9D5A-A108C06B2A26}" destId="{B191693D-4187-4E72-AA72-024EF0345476}" srcOrd="3" destOrd="0" presId="urn:microsoft.com/office/officeart/2005/8/layout/chevron2"/>
    <dgm:cxn modelId="{33022A48-2819-45C3-8A92-9FBA92EB5D0B}" type="presParOf" srcId="{2CAC0B5B-B8F0-4213-9D5A-A108C06B2A26}" destId="{37F1EF9B-E930-4179-B5AA-9E77F2568862}" srcOrd="4" destOrd="0" presId="urn:microsoft.com/office/officeart/2005/8/layout/chevron2"/>
    <dgm:cxn modelId="{15FF6600-3BD3-4E34-BA39-BB56707D811C}" type="presParOf" srcId="{37F1EF9B-E930-4179-B5AA-9E77F2568862}" destId="{2337F1FC-25AF-4573-830E-1B9D1F111AF2}" srcOrd="0" destOrd="0" presId="urn:microsoft.com/office/officeart/2005/8/layout/chevron2"/>
    <dgm:cxn modelId="{24A27FD0-02D2-493F-BD85-48AF7D67AFF8}" type="presParOf" srcId="{37F1EF9B-E930-4179-B5AA-9E77F2568862}" destId="{9A281ED0-7810-4BBC-9526-E1DCB1F723E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0E1CD-AC5E-4986-A110-2E8C2205E538}">
      <dsp:nvSpPr>
        <dsp:cNvPr id="0" name=""/>
        <dsp:cNvSpPr/>
      </dsp:nvSpPr>
      <dsp:spPr>
        <a:xfrm rot="5400000">
          <a:off x="121731" y="-125562"/>
          <a:ext cx="1362546" cy="1617643"/>
        </a:xfrm>
        <a:prstGeom prst="rightArrowCallout">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b="1" kern="1200">
              <a:latin typeface="Arial"/>
              <a:cs typeface="Arial"/>
            </a:rPr>
            <a:t>Generating</a:t>
          </a:r>
        </a:p>
        <a:p>
          <a:pPr marL="0" lvl="0" indent="0" algn="ctr" defTabSz="622300">
            <a:lnSpc>
              <a:spcPct val="90000"/>
            </a:lnSpc>
            <a:spcBef>
              <a:spcPct val="0"/>
            </a:spcBef>
            <a:spcAft>
              <a:spcPct val="35000"/>
            </a:spcAft>
            <a:buNone/>
          </a:pPr>
          <a:r>
            <a:rPr lang="en-CA" sz="1400" b="1" kern="1200">
              <a:latin typeface="Arial"/>
              <a:cs typeface="Arial"/>
            </a:rPr>
            <a:t>evidence</a:t>
          </a:r>
          <a:endParaRPr lang="en-US" sz="1400" b="1" kern="1200">
            <a:latin typeface="Arial"/>
            <a:cs typeface="Arial"/>
          </a:endParaRPr>
        </a:p>
      </dsp:txBody>
      <dsp:txXfrm rot="-5400000">
        <a:off x="-5817" y="1986"/>
        <a:ext cx="1617643" cy="885342"/>
      </dsp:txXfrm>
    </dsp:sp>
    <dsp:sp modelId="{5B9CEF6E-86E9-4986-81FB-A86643CE4B40}">
      <dsp:nvSpPr>
        <dsp:cNvPr id="0" name=""/>
        <dsp:cNvSpPr/>
      </dsp:nvSpPr>
      <dsp:spPr>
        <a:xfrm rot="5400000">
          <a:off x="4057603" y="-2420311"/>
          <a:ext cx="885655" cy="57262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CA" sz="1600" kern="1200">
              <a:latin typeface="Arial"/>
              <a:cs typeface="Arial"/>
            </a:rPr>
            <a:t>A systematic literature review (registered in PROSPERO) generated evidence on the clinical question</a:t>
          </a:r>
          <a:endParaRPr lang="en-US" sz="1600" kern="1200">
            <a:latin typeface="Arial"/>
            <a:cs typeface="Arial"/>
          </a:endParaRPr>
        </a:p>
      </dsp:txBody>
      <dsp:txXfrm rot="-5400000">
        <a:off x="1637291" y="43235"/>
        <a:ext cx="5683045" cy="799187"/>
      </dsp:txXfrm>
    </dsp:sp>
    <dsp:sp modelId="{15C50573-EF99-4F66-8476-CE2B7F7BE662}">
      <dsp:nvSpPr>
        <dsp:cNvPr id="0" name=""/>
        <dsp:cNvSpPr/>
      </dsp:nvSpPr>
      <dsp:spPr>
        <a:xfrm rot="5400000">
          <a:off x="117282" y="1053292"/>
          <a:ext cx="1362546" cy="1608744"/>
        </a:xfrm>
        <a:prstGeom prst="rightArrowCallout">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b="1" kern="1200">
              <a:latin typeface="Arial"/>
              <a:cs typeface="Arial"/>
            </a:rPr>
            <a:t>Grading </a:t>
          </a:r>
        </a:p>
        <a:p>
          <a:pPr marL="0" lvl="0" indent="0" algn="ctr" defTabSz="622300">
            <a:lnSpc>
              <a:spcPct val="90000"/>
            </a:lnSpc>
            <a:spcBef>
              <a:spcPct val="0"/>
            </a:spcBef>
            <a:spcAft>
              <a:spcPct val="35000"/>
            </a:spcAft>
            <a:buNone/>
          </a:pPr>
          <a:r>
            <a:rPr lang="en-CA" sz="1400" b="1" kern="1200">
              <a:latin typeface="Arial"/>
              <a:cs typeface="Arial"/>
            </a:rPr>
            <a:t>evidence</a:t>
          </a:r>
          <a:endParaRPr lang="en-US" sz="1400" b="1" kern="1200">
            <a:latin typeface="Arial"/>
            <a:cs typeface="Arial"/>
          </a:endParaRPr>
        </a:p>
      </dsp:txBody>
      <dsp:txXfrm rot="-5400000">
        <a:off x="-5817" y="1176391"/>
        <a:ext cx="1608744" cy="885342"/>
      </dsp:txXfrm>
    </dsp:sp>
    <dsp:sp modelId="{361855C8-635E-49BE-92D0-8FC65271EFDF}">
      <dsp:nvSpPr>
        <dsp:cNvPr id="0" name=""/>
        <dsp:cNvSpPr/>
      </dsp:nvSpPr>
      <dsp:spPr>
        <a:xfrm rot="5400000">
          <a:off x="4060837" y="-1257640"/>
          <a:ext cx="885655" cy="575371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CA" sz="1600" kern="1200">
              <a:latin typeface="Arial"/>
              <a:cs typeface="Arial"/>
            </a:rPr>
            <a:t>Evidence was graded as per the Grading of Recommendations, Assessment, Development and Evaluation (GRADE) tool and presented to the GDG</a:t>
          </a:r>
          <a:endParaRPr lang="en-US" sz="1600" kern="1200">
            <a:latin typeface="Arial"/>
            <a:cs typeface="Arial"/>
          </a:endParaRPr>
        </a:p>
      </dsp:txBody>
      <dsp:txXfrm rot="-5400000">
        <a:off x="1626806" y="1219625"/>
        <a:ext cx="5710484" cy="799187"/>
      </dsp:txXfrm>
    </dsp:sp>
    <dsp:sp modelId="{2337F1FC-25AF-4573-830E-1B9D1F111AF2}">
      <dsp:nvSpPr>
        <dsp:cNvPr id="0" name=""/>
        <dsp:cNvSpPr/>
      </dsp:nvSpPr>
      <dsp:spPr>
        <a:xfrm rot="5400000">
          <a:off x="62554" y="2284412"/>
          <a:ext cx="1526692" cy="1663434"/>
        </a:xfrm>
        <a:prstGeom prst="rightArrowCallout">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CA" sz="1400" b="1" kern="1200">
              <a:latin typeface="Arial"/>
              <a:cs typeface="Arial"/>
            </a:rPr>
            <a:t>Developing</a:t>
          </a:r>
        </a:p>
        <a:p>
          <a:pPr marL="0" lvl="0" indent="0" algn="ctr" defTabSz="622300" rtl="0">
            <a:lnSpc>
              <a:spcPct val="90000"/>
            </a:lnSpc>
            <a:spcBef>
              <a:spcPct val="0"/>
            </a:spcBef>
            <a:spcAft>
              <a:spcPct val="35000"/>
            </a:spcAft>
            <a:buNone/>
          </a:pPr>
          <a:r>
            <a:rPr lang="en-CA" sz="1400" b="1" kern="1200">
              <a:latin typeface="Arial"/>
              <a:cs typeface="Arial"/>
            </a:rPr>
            <a:t>recommendations</a:t>
          </a:r>
          <a:endParaRPr lang="en-US" sz="1400" b="1" kern="1200">
            <a:latin typeface="Arial" panose="020B0604020202020204" pitchFamily="34" charset="0"/>
            <a:cs typeface="Arial" panose="020B0604020202020204" pitchFamily="34" charset="0"/>
          </a:endParaRPr>
        </a:p>
      </dsp:txBody>
      <dsp:txXfrm rot="-5400000">
        <a:off x="-5816" y="2352783"/>
        <a:ext cx="1663434" cy="991999"/>
      </dsp:txXfrm>
    </dsp:sp>
    <dsp:sp modelId="{9A281ED0-7810-4BBC-9526-E1DCB1F723E8}">
      <dsp:nvSpPr>
        <dsp:cNvPr id="0" name=""/>
        <dsp:cNvSpPr/>
      </dsp:nvSpPr>
      <dsp:spPr>
        <a:xfrm rot="5400000">
          <a:off x="4023277" y="-37900"/>
          <a:ext cx="1015465" cy="577005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CA" sz="1600" kern="1200">
              <a:latin typeface="Arial"/>
              <a:cs typeface="Arial"/>
            </a:rPr>
            <a:t>Reporting of guideline recommendations was guided by Appraisal of Guidelines for Research &amp; Evaluation II (AGREE II)</a:t>
          </a:r>
          <a:endParaRPr lang="en-US" sz="1600" kern="1200">
            <a:latin typeface="Arial" panose="020B0604020202020204" pitchFamily="34" charset="0"/>
            <a:cs typeface="Arial" panose="020B0604020202020204" pitchFamily="34" charset="0"/>
          </a:endParaRPr>
        </a:p>
      </dsp:txBody>
      <dsp:txXfrm rot="-5400000">
        <a:off x="1645984" y="2388964"/>
        <a:ext cx="5720482" cy="9163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1804"/>
          </a:xfrm>
          <a:prstGeom prst="rect">
            <a:avLst/>
          </a:prstGeom>
        </p:spPr>
        <p:txBody>
          <a:bodyPr vert="horz" lIns="91440" tIns="45720" rIns="91440" bIns="45720" rtlCol="0"/>
          <a:lstStyle>
            <a:lvl1pPr algn="r">
              <a:defRPr sz="1200"/>
            </a:lvl1pPr>
          </a:lstStyle>
          <a:p>
            <a:fld id="{4C3D4A35-FA2F-5845-B425-A1277590B108}" type="datetimeFigureOut">
              <a:rPr lang="en-US" smtClean="0"/>
              <a:t>9/27/2023</a:t>
            </a:fld>
            <a:endParaRPr lang="en-US"/>
          </a:p>
        </p:txBody>
      </p:sp>
      <p:sp>
        <p:nvSpPr>
          <p:cNvPr id="4" name="Footer Placeholder 3"/>
          <p:cNvSpPr>
            <a:spLocks noGrp="1"/>
          </p:cNvSpPr>
          <p:nvPr>
            <p:ph type="ftr" sz="quarter" idx="2"/>
          </p:nvPr>
        </p:nvSpPr>
        <p:spPr>
          <a:xfrm>
            <a:off x="0" y="8772670"/>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70"/>
            <a:ext cx="3037840" cy="461804"/>
          </a:xfrm>
          <a:prstGeom prst="rect">
            <a:avLst/>
          </a:prstGeom>
        </p:spPr>
        <p:txBody>
          <a:bodyPr vert="horz" lIns="91440" tIns="45720" rIns="91440" bIns="45720" rtlCol="0" anchor="b"/>
          <a:lstStyle>
            <a:lvl1pPr algn="r">
              <a:defRPr sz="1200"/>
            </a:lvl1pPr>
          </a:lstStyle>
          <a:p>
            <a:fld id="{655BEB87-8F3E-9046-A13D-5F26761DA180}" type="slidenum">
              <a:rPr lang="en-US" smtClean="0"/>
              <a:t>‹#›</a:t>
            </a:fld>
            <a:endParaRPr lang="en-US"/>
          </a:p>
        </p:txBody>
      </p:sp>
    </p:spTree>
    <p:extLst>
      <p:ext uri="{BB962C8B-B14F-4D97-AF65-F5344CB8AC3E}">
        <p14:creationId xmlns:p14="http://schemas.microsoft.com/office/powerpoint/2010/main" val="6694368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2"/>
            <a:ext cx="3037840" cy="461804"/>
          </a:xfrm>
          <a:prstGeom prst="rect">
            <a:avLst/>
          </a:prstGeom>
        </p:spPr>
        <p:txBody>
          <a:bodyPr vert="horz" lIns="91440" tIns="45720" rIns="91440" bIns="45720" rtlCol="0"/>
          <a:lstStyle>
            <a:lvl1pPr algn="r">
              <a:defRPr sz="1200"/>
            </a:lvl1pPr>
          </a:lstStyle>
          <a:p>
            <a:fld id="{C2545C02-31A0-5841-B748-1025D94E40E7}" type="datetimeFigureOut">
              <a:rPr lang="en-US" smtClean="0"/>
              <a:t>9/27/2023</a:t>
            </a:fld>
            <a:endParaRPr lang="en-US"/>
          </a:p>
        </p:txBody>
      </p:sp>
      <p:sp>
        <p:nvSpPr>
          <p:cNvPr id="4" name="Slide Image Placeholder 3"/>
          <p:cNvSpPr>
            <a:spLocks noGrp="1" noRot="1" noChangeAspect="1"/>
          </p:cNvSpPr>
          <p:nvPr>
            <p:ph type="sldImg" idx="2"/>
          </p:nvPr>
        </p:nvSpPr>
        <p:spPr>
          <a:xfrm>
            <a:off x="428625" y="693738"/>
            <a:ext cx="6153150" cy="34623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7"/>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1804"/>
          </a:xfrm>
          <a:prstGeom prst="rect">
            <a:avLst/>
          </a:prstGeom>
        </p:spPr>
        <p:txBody>
          <a:bodyPr vert="horz" lIns="91440" tIns="45720" rIns="91440" bIns="45720" rtlCol="0" anchor="b"/>
          <a:lstStyle>
            <a:lvl1pPr algn="r">
              <a:defRPr sz="1200"/>
            </a:lvl1pPr>
          </a:lstStyle>
          <a:p>
            <a:fld id="{C88AD3B7-B4FE-5E4A-8930-29951D2727CC}" type="slidenum">
              <a:rPr lang="en-US" smtClean="0"/>
              <a:t>‹#›</a:t>
            </a:fld>
            <a:endParaRPr lang="en-US"/>
          </a:p>
        </p:txBody>
      </p:sp>
    </p:spTree>
    <p:extLst>
      <p:ext uri="{BB962C8B-B14F-4D97-AF65-F5344CB8AC3E}">
        <p14:creationId xmlns:p14="http://schemas.microsoft.com/office/powerpoint/2010/main" val="192042422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rd.york.ac.uk/prospero/display_record.php?ID=CRD4201914207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gradeworkinggroup.or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radeworkinggroup.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nlinelibrary.wiley.com/doi/10.1111/bjh.1817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Notes for presenter. </a:t>
            </a:r>
            <a:endParaRPr lang="en-US"/>
          </a:p>
        </p:txBody>
      </p:sp>
    </p:spTree>
    <p:extLst>
      <p:ext uri="{BB962C8B-B14F-4D97-AF65-F5344CB8AC3E}">
        <p14:creationId xmlns:p14="http://schemas.microsoft.com/office/powerpoint/2010/main" val="3540489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The ICTMG follows internationally accepted practices and methods for the development of its clinical guidelines:</a:t>
            </a:r>
          </a:p>
          <a:p>
            <a:endParaRPr lang="en-US"/>
          </a:p>
          <a:p>
            <a:pPr marL="342900" indent="-342900">
              <a:lnSpc>
                <a:spcPct val="150000"/>
              </a:lnSpc>
              <a:buFont typeface="Arial" panose="020B0604020202020204" pitchFamily="34" charset="0"/>
              <a:buChar char="•"/>
            </a:pPr>
            <a:r>
              <a:rPr lang="en-US" sz="1200">
                <a:solidFill>
                  <a:srgbClr val="1C1D1E"/>
                </a:solidFill>
                <a:latin typeface="Arial"/>
                <a:cs typeface="Arial"/>
              </a:rPr>
              <a:t>A Systematic Literature Review (registered in </a:t>
            </a:r>
            <a:r>
              <a:rPr lang="en-US" sz="1200">
                <a:latin typeface="Arial"/>
                <a:cs typeface="Arial"/>
                <a:hlinkClick r:id="rId3"/>
              </a:rPr>
              <a:t>PROSPERO-CRD42019142072</a:t>
            </a:r>
            <a:r>
              <a:rPr lang="en-US" sz="1200">
                <a:latin typeface="Arial"/>
                <a:cs typeface="Arial"/>
              </a:rPr>
              <a:t>) was </a:t>
            </a:r>
            <a:r>
              <a:rPr lang="en-US" sz="1200">
                <a:solidFill>
                  <a:srgbClr val="1C1D1E"/>
                </a:solidFill>
                <a:latin typeface="Arial"/>
                <a:cs typeface="Arial"/>
              </a:rPr>
              <a:t>conducted to generate evidence on the clinical question.</a:t>
            </a:r>
          </a:p>
          <a:p>
            <a:pPr marL="342900" indent="-342900">
              <a:lnSpc>
                <a:spcPct val="150000"/>
              </a:lnSpc>
              <a:buFont typeface="Arial" panose="020B0604020202020204" pitchFamily="34" charset="0"/>
              <a:buChar char="•"/>
            </a:pPr>
            <a:r>
              <a:rPr lang="en-US" sz="1200">
                <a:solidFill>
                  <a:srgbClr val="1C1D1E"/>
                </a:solidFill>
              </a:rPr>
              <a:t>Evidence generated from the Systematic review was graded as per the Grading of Recommendations, Assessment, Development, and Evaluation (</a:t>
            </a:r>
            <a:r>
              <a:rPr lang="en-US" sz="1200">
                <a:solidFill>
                  <a:srgbClr val="1C1D1E"/>
                </a:solidFill>
                <a:hlinkClick r:id="rId4"/>
              </a:rPr>
              <a:t>GRADE</a:t>
            </a:r>
            <a:r>
              <a:rPr lang="en-US" sz="1200">
                <a:solidFill>
                  <a:srgbClr val="1C1D1E"/>
                </a:solidFill>
              </a:rPr>
              <a:t>) tool.</a:t>
            </a:r>
          </a:p>
          <a:p>
            <a:pPr marL="342900" indent="-342900">
              <a:lnSpc>
                <a:spcPct val="150000"/>
              </a:lnSpc>
              <a:buFont typeface="Arial" panose="020B0604020202020204" pitchFamily="34" charset="0"/>
              <a:buChar char="•"/>
            </a:pPr>
            <a:r>
              <a:rPr lang="en-US" sz="1200">
                <a:solidFill>
                  <a:srgbClr val="1C1D1E"/>
                </a:solidFill>
              </a:rPr>
              <a:t>The graded evidence was presented to the </a:t>
            </a:r>
            <a:r>
              <a:rPr lang="en-US">
                <a:solidFill>
                  <a:srgbClr val="1C1D1E"/>
                </a:solidFill>
              </a:rPr>
              <a:t>Guideline development group</a:t>
            </a:r>
            <a:r>
              <a:rPr lang="en-US" sz="1200">
                <a:solidFill>
                  <a:srgbClr val="1C1D1E"/>
                </a:solidFill>
              </a:rPr>
              <a:t> </a:t>
            </a:r>
            <a:r>
              <a:rPr lang="en-US">
                <a:solidFill>
                  <a:srgbClr val="1C1D1E"/>
                </a:solidFill>
              </a:rPr>
              <a:t>(GDG) </a:t>
            </a:r>
            <a:r>
              <a:rPr lang="en-US" sz="1200">
                <a:solidFill>
                  <a:srgbClr val="1C1D1E"/>
                </a:solidFill>
              </a:rPr>
              <a:t>to formulate recommendations.</a:t>
            </a:r>
            <a:endParaRPr lang="en-US" sz="1200">
              <a:solidFill>
                <a:srgbClr val="1C1D1E"/>
              </a:solidFill>
              <a:cs typeface="Calibri"/>
            </a:endParaRPr>
          </a:p>
          <a:p>
            <a:pPr marL="342900" indent="-342900">
              <a:lnSpc>
                <a:spcPct val="150000"/>
              </a:lnSpc>
              <a:buFont typeface="Arial" panose="020B0604020202020204" pitchFamily="34" charset="0"/>
              <a:buChar char="•"/>
            </a:pPr>
            <a:r>
              <a:rPr lang="en-US" sz="1200">
                <a:solidFill>
                  <a:srgbClr val="1C1D1E"/>
                </a:solidFill>
              </a:rPr>
              <a:t>The conduct and reporting of guideline recommendations were guided by Appraisal of Guidelines for Research &amp; Evaluation II (AGREE II).</a:t>
            </a:r>
            <a:endParaRPr lang="en-US"/>
          </a:p>
          <a:p>
            <a:pPr marL="800100" lvl="1" indent="-342900">
              <a:lnSpc>
                <a:spcPct val="150000"/>
              </a:lnSpc>
              <a:buFont typeface="Arial" panose="020B0604020202020204" pitchFamily="34" charset="0"/>
              <a:buChar char="•"/>
            </a:pPr>
            <a:r>
              <a:rPr lang="en-US" sz="1200">
                <a:solidFill>
                  <a:srgbClr val="1C1D1E"/>
                </a:solidFill>
              </a:rPr>
              <a:t>Software used included: Distiller SR for systematic review management and GRADE pro-GDT software for grading of evidence</a:t>
            </a:r>
            <a:r>
              <a:rPr lang="en-US">
                <a:solidFill>
                  <a:srgbClr val="1C1D1E"/>
                </a:solidFill>
              </a:rPr>
              <a:t>]</a:t>
            </a:r>
          </a:p>
          <a:p>
            <a:pPr marL="800100" lvl="1" indent="-342900">
              <a:lnSpc>
                <a:spcPct val="150000"/>
              </a:lnSpc>
              <a:buFont typeface="Arial" panose="020B0604020202020204" pitchFamily="34" charset="0"/>
              <a:buChar char="•"/>
            </a:pPr>
            <a:endParaRPr lang="en-US">
              <a:solidFill>
                <a:srgbClr val="1C1D1E"/>
              </a:solidFill>
              <a:cs typeface="Calibri"/>
            </a:endParaRPr>
          </a:p>
        </p:txBody>
      </p:sp>
    </p:spTree>
    <p:extLst>
      <p:ext uri="{BB962C8B-B14F-4D97-AF65-F5344CB8AC3E}">
        <p14:creationId xmlns:p14="http://schemas.microsoft.com/office/powerpoint/2010/main" val="3046856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cs typeface="Calibri"/>
              </a:rPr>
              <a:t>The clinical question for this guideline was: </a:t>
            </a:r>
            <a:r>
              <a:rPr lang="en-US" sz="1200">
                <a:latin typeface="Arial"/>
                <a:cs typeface="Arial"/>
              </a:rPr>
              <a:t>In neonates with Hemolytic Disease of the Newborn (HDN), in addition to phototherapy, does IVIG reduce the need for or frequency of exchange transfusion, improve bilirubin level or anemia, reduce the frequency of top-up transfusions (number or volume), improve neurocognitive outcomes (kernicterus, acute impairment, chronic impairment), reduce the length of stay, and/or reduce mortality?</a:t>
            </a:r>
            <a:endParaRPr lang="en-US" sz="1200"/>
          </a:p>
          <a:p>
            <a:endParaRPr lang="en-US">
              <a:cs typeface="Calibri"/>
            </a:endParaRPr>
          </a:p>
        </p:txBody>
      </p:sp>
    </p:spTree>
    <p:extLst>
      <p:ext uri="{BB962C8B-B14F-4D97-AF65-F5344CB8AC3E}">
        <p14:creationId xmlns:p14="http://schemas.microsoft.com/office/powerpoint/2010/main" val="501563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Outcomes deemed important for formulating recommendations were chosen by the guideline development group using Grading of Recommendations, Assessment, Development and Evaluation (</a:t>
            </a:r>
            <a:r>
              <a:rPr lang="en-US">
                <a:hlinkClick r:id="rId3"/>
              </a:rPr>
              <a:t>GRADE</a:t>
            </a:r>
            <a:r>
              <a:rPr lang="en-US"/>
              <a:t>).</a:t>
            </a:r>
          </a:p>
          <a:p>
            <a:pPr>
              <a:spcBef>
                <a:spcPct val="20000"/>
              </a:spcBef>
            </a:pPr>
            <a:r>
              <a:rPr lang="en-CA"/>
              <a:t>This table outlining the ranking for outcomes used in the guideline is replicated from Appendix 2. </a:t>
            </a:r>
            <a:endParaRPr lang="en-CA">
              <a:cs typeface="Calibri"/>
            </a:endParaRPr>
          </a:p>
          <a:p>
            <a:pPr>
              <a:spcBef>
                <a:spcPct val="20000"/>
              </a:spcBef>
            </a:pPr>
            <a:endParaRPr lang="en-US">
              <a:cs typeface="Calibri"/>
            </a:endParaRPr>
          </a:p>
        </p:txBody>
      </p:sp>
    </p:spTree>
    <p:extLst>
      <p:ext uri="{BB962C8B-B14F-4D97-AF65-F5344CB8AC3E}">
        <p14:creationId xmlns:p14="http://schemas.microsoft.com/office/powerpoint/2010/main" val="1056873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CA"/>
              <a:t>This figure outlining article inclusion for the systematic review is replicated from the guideline, showing a total of 1661 records were identified through the database searching and other sources; 25 full-text articles were assessed for eligibility after removing duplicates and conference abstracts and screening the remaining records; and four studies were included in the qualitative analysis following assessment for eligibility.</a:t>
            </a:r>
            <a:endParaRPr lang="en-US">
              <a:cs typeface="Calibri"/>
            </a:endParaRPr>
          </a:p>
        </p:txBody>
      </p:sp>
    </p:spTree>
    <p:extLst>
      <p:ext uri="{BB962C8B-B14F-4D97-AF65-F5344CB8AC3E}">
        <p14:creationId xmlns:p14="http://schemas.microsoft.com/office/powerpoint/2010/main" val="2523702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CA"/>
              <a:t>Prior to publication, the guideline was reviewed by external reviewers (listed on slide). Reviewers were not asked to endorse the guideline’s recommendations. </a:t>
            </a:r>
            <a:endParaRPr lang="en-US"/>
          </a:p>
          <a:p>
            <a:pPr>
              <a:spcBef>
                <a:spcPct val="20000"/>
              </a:spcBef>
            </a:pPr>
            <a:r>
              <a:rPr lang="en-CA">
                <a:cs typeface="Calibri"/>
              </a:rPr>
              <a:t>This table identifying external and individual reviewers is replicated from Appendix 3. </a:t>
            </a:r>
          </a:p>
          <a:p>
            <a:pPr>
              <a:spcBef>
                <a:spcPct val="20000"/>
              </a:spcBef>
            </a:pPr>
            <a:endParaRPr lang="en-US">
              <a:cs typeface="Calibri"/>
            </a:endParaRPr>
          </a:p>
        </p:txBody>
      </p:sp>
    </p:spTree>
    <p:extLst>
      <p:ext uri="{BB962C8B-B14F-4D97-AF65-F5344CB8AC3E}">
        <p14:creationId xmlns:p14="http://schemas.microsoft.com/office/powerpoint/2010/main" val="1755770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98742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For more information on the HDN guideline and the additional resources for physician and patients, visit www.ICTMG.org or email info@ictmg.org. </a:t>
            </a:r>
          </a:p>
          <a:p>
            <a:endParaRPr lang="en-US"/>
          </a:p>
        </p:txBody>
      </p:sp>
    </p:spTree>
    <p:extLst>
      <p:ext uri="{BB962C8B-B14F-4D97-AF65-F5344CB8AC3E}">
        <p14:creationId xmlns:p14="http://schemas.microsoft.com/office/powerpoint/2010/main" val="1710843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964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slide)</a:t>
            </a:r>
          </a:p>
        </p:txBody>
      </p:sp>
    </p:spTree>
    <p:extLst>
      <p:ext uri="{BB962C8B-B14F-4D97-AF65-F5344CB8AC3E}">
        <p14:creationId xmlns:p14="http://schemas.microsoft.com/office/powerpoint/2010/main" val="361088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cs typeface="Calibri"/>
              </a:rPr>
              <a:t>Note for presenter: insert relevant disclosures prior to presentation, if applicable. </a:t>
            </a:r>
          </a:p>
          <a:p>
            <a:endParaRPr lang="en-US">
              <a:cs typeface="Calibri"/>
            </a:endParaRPr>
          </a:p>
          <a:p>
            <a:r>
              <a:rPr lang="en-US">
                <a:cs typeface="Calibri"/>
              </a:rPr>
              <a:t>(Read slide).</a:t>
            </a:r>
            <a:endParaRPr lang="en-US"/>
          </a:p>
        </p:txBody>
      </p:sp>
    </p:spTree>
    <p:extLst>
      <p:ext uri="{BB962C8B-B14F-4D97-AF65-F5344CB8AC3E}">
        <p14:creationId xmlns:p14="http://schemas.microsoft.com/office/powerpoint/2010/main" val="91838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an independent collaborative of volunteers with expertise in transfusion medicine and related clinical disciplines, guideline development methodology and implementation research, the ICTMG's mission is to optimize patient outcomes through evidence-based international transfusion guidance development and relevant local implementation. </a:t>
            </a:r>
          </a:p>
          <a:p>
            <a:endParaRPr lang="en-US">
              <a:cs typeface="Calibri"/>
            </a:endParaRPr>
          </a:p>
          <a:p>
            <a:r>
              <a:rPr lang="en-US">
                <a:cs typeface="Calibri"/>
              </a:rPr>
              <a:t>In April 2022, the ICTMG's guideline on HDN was published </a:t>
            </a:r>
            <a:r>
              <a:rPr lang="en-US"/>
              <a:t>in the British Journal of </a:t>
            </a:r>
            <a:r>
              <a:rPr lang="en-US" err="1"/>
              <a:t>Haematology</a:t>
            </a:r>
            <a:r>
              <a:rPr lang="en-US"/>
              <a:t> </a:t>
            </a:r>
            <a:r>
              <a:rPr lang="en-US">
                <a:hlinkClick r:id="rId3"/>
              </a:rPr>
              <a:t>(https://doi.org/10.1111/bjh.18170).</a:t>
            </a:r>
            <a:r>
              <a:rPr lang="en-US">
                <a:cs typeface="Calibri"/>
              </a:rPr>
              <a:t> The guideline is available as an open access publication</a:t>
            </a:r>
            <a:r>
              <a:rPr lang="en-US"/>
              <a:t>.</a:t>
            </a:r>
            <a:endParaRPr lang="en-US">
              <a:cs typeface="Calibri"/>
            </a:endParaRPr>
          </a:p>
        </p:txBody>
      </p:sp>
    </p:spTree>
    <p:extLst>
      <p:ext uri="{BB962C8B-B14F-4D97-AF65-F5344CB8AC3E}">
        <p14:creationId xmlns:p14="http://schemas.microsoft.com/office/powerpoint/2010/main" val="2363869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Hemolytic disease of the newborn (HDN) is a blood disorder that occurs due to differences in blood type between mother and baby. </a:t>
            </a:r>
            <a:endParaRPr lang="en-US">
              <a:solidFill>
                <a:srgbClr val="2F2E2E"/>
              </a:solidFill>
              <a:latin typeface="Arial"/>
              <a:cs typeface="Arial"/>
            </a:endParaRPr>
          </a:p>
          <a:p>
            <a:endParaRPr lang="en-US">
              <a:solidFill>
                <a:srgbClr val="000000"/>
              </a:solidFill>
              <a:latin typeface="Calibri"/>
              <a:cs typeface="Calibri"/>
            </a:endParaRPr>
          </a:p>
          <a:p>
            <a:r>
              <a:rPr lang="en-CA"/>
              <a:t>Two lay-language pamphlets– one focused on ABO incompatibility and one on Rh disease and other non-ABO antibodies– are available on ICTMG.org to provide additional information about HDN to patients and families. Health-care professionals are encouraged to share these pamphlets amongst their networks and with the patients and families.</a:t>
            </a:r>
            <a:endParaRPr lang="en-US"/>
          </a:p>
        </p:txBody>
      </p:sp>
    </p:spTree>
    <p:extLst>
      <p:ext uri="{BB962C8B-B14F-4D97-AF65-F5344CB8AC3E}">
        <p14:creationId xmlns:p14="http://schemas.microsoft.com/office/powerpoint/2010/main" val="651475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i="0">
                <a:solidFill>
                  <a:srgbClr val="2F2E2E"/>
                </a:solidFill>
                <a:effectLst/>
                <a:latin typeface="Arial" panose="020B0604020202020204" pitchFamily="34" charset="0"/>
                <a:cs typeface="Arial" panose="020B0604020202020204" pitchFamily="34" charset="0"/>
              </a:rPr>
              <a:t>Severe cases of hemolytic disease of the newborn (HDN) can be associated with significant infant morbidity, neurocognitive defects, and mortality. </a:t>
            </a:r>
          </a:p>
          <a:p>
            <a:pPr algn="l" fontAlgn="base"/>
            <a:r>
              <a:rPr lang="en-US" i="0">
                <a:solidFill>
                  <a:srgbClr val="2F2E2E"/>
                </a:solidFill>
                <a:effectLst/>
                <a:latin typeface="Arial" panose="020B0604020202020204" pitchFamily="34" charset="0"/>
                <a:cs typeface="Arial" panose="020B0604020202020204" pitchFamily="34" charset="0"/>
              </a:rPr>
              <a:t>In addition to intensive phototherapy (PT), treatment options may include exchange transfusions (ET) or intravenous immunoglobulin (IVIG). Both ET and IVIG treatments carry risks to the patient.</a:t>
            </a:r>
          </a:p>
          <a:p>
            <a:pPr algn="l" fontAlgn="base"/>
            <a:endParaRPr lang="en-US" i="0">
              <a:solidFill>
                <a:srgbClr val="2F2E2E"/>
              </a:solidFill>
              <a:effectLst/>
              <a:latin typeface="Arial" panose="020B0604020202020204" pitchFamily="34" charset="0"/>
              <a:cs typeface="Arial" panose="020B0604020202020204" pitchFamily="34" charset="0"/>
            </a:endParaRPr>
          </a:p>
          <a:p>
            <a:pPr algn="l" fontAlgn="base"/>
            <a:r>
              <a:rPr lang="en-US" sz="1200" i="0">
                <a:effectLst/>
                <a:latin typeface="Arial" panose="020B0604020202020204" pitchFamily="34" charset="0"/>
                <a:cs typeface="Arial" panose="020B0604020202020204" pitchFamily="34" charset="0"/>
              </a:rPr>
              <a:t>The ICTMG's guideline provides evidence-based recommendations on the effectiveness and safety of IVIG, in addition to intensive PT, in newborns with Rh- or ABO-mediated HDN. This guideline also emphasizes the urgent need for additional studies to assess the optimal use of IVIG for patients with HDN.</a:t>
            </a:r>
          </a:p>
          <a:p>
            <a:pPr algn="l" fontAlgn="base"/>
            <a:endParaRPr lang="en-US" i="0">
              <a:effectLst/>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417599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(Read slide)</a:t>
            </a:r>
            <a:endParaRPr lang="en-US"/>
          </a:p>
        </p:txBody>
      </p:sp>
    </p:spTree>
    <p:extLst>
      <p:ext uri="{BB962C8B-B14F-4D97-AF65-F5344CB8AC3E}">
        <p14:creationId xmlns:p14="http://schemas.microsoft.com/office/powerpoint/2010/main" val="1703148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Two lay-language pamphlets– one focused on ABO incompatibility and one on Rh disease and other non-ABO antibodies– are available on ICTMG.org to provide additional information about HDN to patients and families. Health-care professionals are encouraged to share these pamphlets amongst their networks and with the patients and families.</a:t>
            </a:r>
            <a:endParaRPr lang="en-US"/>
          </a:p>
        </p:txBody>
      </p:sp>
    </p:spTree>
    <p:extLst>
      <p:ext uri="{BB962C8B-B14F-4D97-AF65-F5344CB8AC3E}">
        <p14:creationId xmlns:p14="http://schemas.microsoft.com/office/powerpoint/2010/main" val="3688925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CA"/>
              <a:t>The guideline development group for this guideline included the following group of international experts as authors (listed on slide). </a:t>
            </a:r>
            <a:r>
              <a:rPr lang="en-US"/>
              <a:t>Authors of the HDN guideline have no financial or intellectual conflicts of interest to declare. The ICTMG receives funding from Canadian Blood Services; Canadian Blood Services does not influence the content of the guidelines.</a:t>
            </a:r>
          </a:p>
          <a:p>
            <a:pPr>
              <a:spcBef>
                <a:spcPct val="20000"/>
              </a:spcBef>
            </a:pPr>
            <a:endParaRPr lang="en-US">
              <a:cs typeface="Calibri"/>
            </a:endParaRPr>
          </a:p>
          <a:p>
            <a:pPr>
              <a:spcBef>
                <a:spcPct val="20000"/>
              </a:spcBef>
            </a:pPr>
            <a:r>
              <a:rPr lang="en-US">
                <a:cs typeface="Calibri"/>
              </a:rPr>
              <a:t>ICTMG full members at the time of publication included: </a:t>
            </a:r>
          </a:p>
          <a:p>
            <a:pPr marL="285750" indent="-285750">
              <a:buFont typeface="Arial" panose="020B0604020202020204" pitchFamily="34" charset="0"/>
              <a:buChar char="•"/>
            </a:pPr>
            <a:r>
              <a:rPr lang="en-US" sz="1200">
                <a:latin typeface="Arial"/>
                <a:cs typeface="Arial"/>
              </a:rPr>
              <a:t>Lani Lieberman</a:t>
            </a:r>
            <a:r>
              <a:rPr lang="en-CA" sz="1200">
                <a:latin typeface="Arial"/>
                <a:cs typeface="Arial"/>
              </a:rPr>
              <a:t> (Canada)</a:t>
            </a:r>
          </a:p>
          <a:p>
            <a:pPr marL="285750" indent="-285750">
              <a:buFont typeface="Arial" panose="020B0604020202020204" pitchFamily="34" charset="0"/>
              <a:buChar char="•"/>
            </a:pPr>
            <a:r>
              <a:rPr lang="en-CA" sz="1200">
                <a:latin typeface="Arial"/>
                <a:cs typeface="Arial"/>
              </a:rPr>
              <a:t>Nadine Shehata (Canada)</a:t>
            </a:r>
          </a:p>
          <a:p>
            <a:pPr marL="285750" indent="-285750">
              <a:buFont typeface="Arial" panose="020B0604020202020204" pitchFamily="34" charset="0"/>
              <a:buChar char="•"/>
            </a:pPr>
            <a:r>
              <a:rPr lang="en-CA" sz="1200">
                <a:latin typeface="Arial" panose="020B0604020202020204" pitchFamily="34" charset="0"/>
                <a:cs typeface="Arial" panose="020B0604020202020204" pitchFamily="34" charset="0"/>
              </a:rPr>
              <a:t>Katerina Pavenski (Canada)</a:t>
            </a:r>
          </a:p>
          <a:p>
            <a:pPr marL="285750" indent="-285750">
              <a:buFont typeface="Arial" panose="020B0604020202020204" pitchFamily="34" charset="0"/>
              <a:buChar char="•"/>
            </a:pPr>
            <a:r>
              <a:rPr lang="en-CA" sz="1200">
                <a:latin typeface="Arial" panose="020B0604020202020204" pitchFamily="34" charset="0"/>
                <a:cs typeface="Arial" panose="020B0604020202020204" pitchFamily="34" charset="0"/>
              </a:rPr>
              <a:t>Susan </a:t>
            </a:r>
            <a:r>
              <a:rPr lang="en-CA" sz="1200" err="1">
                <a:latin typeface="Arial" panose="020B0604020202020204" pitchFamily="34" charset="0"/>
                <a:cs typeface="Arial" panose="020B0604020202020204" pitchFamily="34" charset="0"/>
              </a:rPr>
              <a:t>Nahirniak</a:t>
            </a:r>
            <a:r>
              <a:rPr lang="en-CA" sz="1200">
                <a:latin typeface="Arial" panose="020B0604020202020204" pitchFamily="34" charset="0"/>
                <a:cs typeface="Arial" panose="020B0604020202020204" pitchFamily="34" charset="0"/>
              </a:rPr>
              <a:t> (Canada) </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Ursula La Rocca</a:t>
            </a:r>
            <a:r>
              <a:rPr lang="en-CA" sz="1200">
                <a:latin typeface="Arial"/>
                <a:cs typeface="Arial"/>
              </a:rPr>
              <a:t> (Italy)</a:t>
            </a:r>
          </a:p>
          <a:p>
            <a:pPr>
              <a:spcBef>
                <a:spcPct val="20000"/>
              </a:spcBef>
            </a:pPr>
            <a:endParaRPr lang="en-US"/>
          </a:p>
          <a:p>
            <a:pPr>
              <a:spcBef>
                <a:spcPct val="20000"/>
              </a:spcBef>
            </a:pPr>
            <a:r>
              <a:rPr lang="en-US"/>
              <a:t>ICTMG project members included: </a:t>
            </a:r>
          </a:p>
          <a:p>
            <a:pPr marL="285750" indent="-285750">
              <a:buFont typeface="Arial" panose="020B0604020202020204" pitchFamily="34" charset="0"/>
              <a:buChar char="•"/>
            </a:pPr>
            <a:r>
              <a:rPr lang="en-US" sz="1200">
                <a:latin typeface="Arial"/>
                <a:cs typeface="Arial"/>
              </a:rPr>
              <a:t>Jillian M. Baker </a:t>
            </a:r>
            <a:r>
              <a:rPr lang="en-CA" sz="1200">
                <a:latin typeface="Arial"/>
                <a:cs typeface="Arial"/>
              </a:rPr>
              <a:t>(Canada)</a:t>
            </a:r>
          </a:p>
          <a:p>
            <a:pPr marL="285750" indent="-285750">
              <a:buFont typeface="Arial" panose="020B0604020202020204" pitchFamily="34" charset="0"/>
              <a:buChar char="•"/>
            </a:pPr>
            <a:r>
              <a:rPr lang="en-CA" sz="1200">
                <a:latin typeface="Arial"/>
                <a:cs typeface="Arial"/>
              </a:rPr>
              <a:t>Brigitte Lemyre (Canada)</a:t>
            </a:r>
          </a:p>
          <a:p>
            <a:pPr marL="285750" indent="-285750">
              <a:buFont typeface="Arial" panose="020B0604020202020204" pitchFamily="34" charset="0"/>
              <a:buChar char="•"/>
            </a:pPr>
            <a:r>
              <a:rPr lang="en-US" sz="1200">
                <a:latin typeface="Arial"/>
                <a:cs typeface="Arial"/>
              </a:rPr>
              <a:t>Rachel S. Bercovitz </a:t>
            </a:r>
            <a:r>
              <a:rPr lang="en-CA" sz="1200">
                <a:latin typeface="Arial"/>
                <a:cs typeface="Arial"/>
              </a:rPr>
              <a:t>(USA)</a:t>
            </a:r>
          </a:p>
          <a:p>
            <a:pPr marL="285750" indent="-285750">
              <a:buFont typeface="Arial" panose="020B0604020202020204" pitchFamily="34" charset="0"/>
              <a:buChar char="•"/>
            </a:pPr>
            <a:r>
              <a:rPr lang="en-US" sz="1200">
                <a:latin typeface="Arial"/>
                <a:cs typeface="Arial"/>
              </a:rPr>
              <a:t>Gemma Crighton (Australia)</a:t>
            </a:r>
          </a:p>
          <a:p>
            <a:pPr marL="285750" indent="-285750">
              <a:buFont typeface="Arial" panose="020B0604020202020204" pitchFamily="34" charset="0"/>
              <a:buChar char="•"/>
            </a:pPr>
            <a:r>
              <a:rPr lang="en-US" sz="1200">
                <a:latin typeface="Arial"/>
                <a:cs typeface="Arial"/>
              </a:rPr>
              <a:t>Robert Christensen </a:t>
            </a:r>
            <a:r>
              <a:rPr lang="en-CA" sz="1200">
                <a:latin typeface="Arial"/>
                <a:cs typeface="Arial"/>
              </a:rPr>
              <a:t>(USA)</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Meghan Delaney  </a:t>
            </a:r>
            <a:r>
              <a:rPr lang="en-CA" sz="1200">
                <a:latin typeface="Arial"/>
                <a:cs typeface="Arial"/>
              </a:rPr>
              <a:t>(USA)</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Ruchika Goel </a:t>
            </a:r>
            <a:r>
              <a:rPr lang="en-CA" sz="1200">
                <a:latin typeface="Arial"/>
                <a:cs typeface="Arial"/>
              </a:rPr>
              <a:t>(USA)</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Jeanne Hendrickson </a:t>
            </a:r>
            <a:r>
              <a:rPr lang="en-CA" sz="1200">
                <a:latin typeface="Arial"/>
                <a:cs typeface="Arial"/>
              </a:rPr>
              <a:t>(USA)</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Amy Keir (Australia)</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Rolf F. Maier (Germany)</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Eduardo Muniz-Diaz (Spain)</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Helen V. New (U.K)</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Maria Cristina Pessoa dos Santos (Brazil)</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Glenn Ramsey (USA)</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Enrico Lopriore (Netherlands) </a:t>
            </a:r>
            <a:endParaRPr lang="en-US" sz="1200"/>
          </a:p>
          <a:p>
            <a:pPr>
              <a:spcBef>
                <a:spcPct val="20000"/>
              </a:spcBef>
            </a:pPr>
            <a:endParaRPr lang="en-US"/>
          </a:p>
        </p:txBody>
      </p:sp>
    </p:spTree>
    <p:extLst>
      <p:ext uri="{BB962C8B-B14F-4D97-AF65-F5344CB8AC3E}">
        <p14:creationId xmlns:p14="http://schemas.microsoft.com/office/powerpoint/2010/main" val="2176124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Intro Slide">
    <p:spTree>
      <p:nvGrpSpPr>
        <p:cNvPr id="1" name=""/>
        <p:cNvGrpSpPr/>
        <p:nvPr/>
      </p:nvGrpSpPr>
      <p:grpSpPr>
        <a:xfrm>
          <a:off x="0" y="0"/>
          <a:ext cx="0" cy="0"/>
          <a:chOff x="0" y="0"/>
          <a:chExt cx="0" cy="0"/>
        </a:xfrm>
      </p:grpSpPr>
      <p:sp>
        <p:nvSpPr>
          <p:cNvPr id="7" name="Rectangle 6"/>
          <p:cNvSpPr/>
          <p:nvPr userDrawn="1"/>
        </p:nvSpPr>
        <p:spPr>
          <a:xfrm>
            <a:off x="0" y="0"/>
            <a:ext cx="9144000" cy="402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noFill/>
              <a:effectLst/>
            </a:endParaRPr>
          </a:p>
        </p:txBody>
      </p:sp>
      <p:sp>
        <p:nvSpPr>
          <p:cNvPr id="2" name="Title 1"/>
          <p:cNvSpPr>
            <a:spLocks noGrp="1"/>
          </p:cNvSpPr>
          <p:nvPr>
            <p:ph type="title" hasCustomPrompt="1"/>
          </p:nvPr>
        </p:nvSpPr>
        <p:spPr>
          <a:xfrm>
            <a:off x="685800" y="890851"/>
            <a:ext cx="7772400" cy="1279325"/>
          </a:xfrm>
        </p:spPr>
        <p:txBody>
          <a:bodyPr anchor="t"/>
          <a:lstStyle>
            <a:lvl1pPr algn="l">
              <a:defRPr sz="4800" b="1" cap="none" baseline="0">
                <a:solidFill>
                  <a:schemeClr val="bg1"/>
                </a:solidFill>
              </a:defRPr>
            </a:lvl1pPr>
          </a:lstStyle>
          <a:p>
            <a:r>
              <a:rPr lang="en-US"/>
              <a:t>Title</a:t>
            </a:r>
            <a:br>
              <a:rPr lang="en-US"/>
            </a:br>
            <a:endParaRPr lang="en-US"/>
          </a:p>
        </p:txBody>
      </p:sp>
      <p:pic>
        <p:nvPicPr>
          <p:cNvPr id="6" name="Picture 5"/>
          <p:cNvPicPr>
            <a:picLocks noChangeAspect="1"/>
          </p:cNvPicPr>
          <p:nvPr userDrawn="1"/>
        </p:nvPicPr>
        <p:blipFill>
          <a:blip r:embed="rId2"/>
          <a:srcRect/>
          <a:stretch/>
        </p:blipFill>
        <p:spPr>
          <a:xfrm>
            <a:off x="5822060" y="4070320"/>
            <a:ext cx="2954049" cy="1073180"/>
          </a:xfrm>
          <a:prstGeom prst="rect">
            <a:avLst/>
          </a:prstGeom>
        </p:spPr>
      </p:pic>
      <p:sp>
        <p:nvSpPr>
          <p:cNvPr id="12" name="Text Placeholder 11"/>
          <p:cNvSpPr>
            <a:spLocks noGrp="1"/>
          </p:cNvSpPr>
          <p:nvPr>
            <p:ph type="body" sz="quarter" idx="10" hasCustomPrompt="1"/>
          </p:nvPr>
        </p:nvSpPr>
        <p:spPr>
          <a:xfrm>
            <a:off x="685800" y="2511425"/>
            <a:ext cx="7772400" cy="1268413"/>
          </a:xfrm>
        </p:spPr>
        <p:txBody>
          <a:bodyPr/>
          <a:lstStyle>
            <a:lvl1pPr marL="0" indent="0">
              <a:buNone/>
              <a:defRPr sz="2400" b="1">
                <a:solidFill>
                  <a:schemeClr val="bg1"/>
                </a:solidFill>
              </a:defRPr>
            </a:lvl1pPr>
          </a:lstStyle>
          <a:p>
            <a:pPr lvl="0"/>
            <a:r>
              <a:rPr lang="en-US"/>
              <a:t>Presented by:</a:t>
            </a:r>
          </a:p>
        </p:txBody>
      </p:sp>
      <p:sp>
        <p:nvSpPr>
          <p:cNvPr id="14" name="Text Placeholder 13"/>
          <p:cNvSpPr>
            <a:spLocks noGrp="1"/>
          </p:cNvSpPr>
          <p:nvPr>
            <p:ph type="body" sz="quarter" idx="11" hasCustomPrompt="1"/>
          </p:nvPr>
        </p:nvSpPr>
        <p:spPr>
          <a:xfrm>
            <a:off x="182563" y="4070350"/>
            <a:ext cx="5218112" cy="965200"/>
          </a:xfrm>
        </p:spPr>
        <p:txBody>
          <a:bodyPr/>
          <a:lstStyle>
            <a:lvl1pPr marL="0" indent="0">
              <a:spcBef>
                <a:spcPts val="0"/>
              </a:spcBef>
              <a:buNone/>
              <a:defRPr sz="1800" i="1" baseline="0"/>
            </a:lvl1pPr>
          </a:lstStyle>
          <a:p>
            <a:pPr lvl="0"/>
            <a:r>
              <a:rPr lang="en-US"/>
              <a:t>Conference</a:t>
            </a:r>
          </a:p>
          <a:p>
            <a:pPr lvl="0"/>
            <a:r>
              <a:rPr lang="en-US"/>
              <a:t>Location</a:t>
            </a:r>
          </a:p>
          <a:p>
            <a:pPr lvl="0"/>
            <a:r>
              <a:rPr lang="en-US"/>
              <a:t>Date</a:t>
            </a:r>
          </a:p>
        </p:txBody>
      </p:sp>
    </p:spTree>
    <p:extLst>
      <p:ext uri="{BB962C8B-B14F-4D97-AF65-F5344CB8AC3E}">
        <p14:creationId xmlns:p14="http://schemas.microsoft.com/office/powerpoint/2010/main" val="141349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a:t>Click to edit Master title style</a:t>
            </a:r>
          </a:p>
        </p:txBody>
      </p:sp>
      <p:sp>
        <p:nvSpPr>
          <p:cNvPr id="3" name="Content Placeholder 2"/>
          <p:cNvSpPr>
            <a:spLocks noGrp="1"/>
          </p:cNvSpPr>
          <p:nvPr>
            <p:ph idx="1"/>
          </p:nvPr>
        </p:nvSpPr>
        <p:spPr/>
        <p:txBody>
          <a:bodyPr/>
          <a:lstStyle>
            <a:lvl1pPr>
              <a:buSzPct val="1000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0"/>
          <p:cNvSpPr>
            <a:spLocks noGrp="1"/>
          </p:cNvSpPr>
          <p:nvPr>
            <p:ph type="sldNum" sz="quarter" idx="16"/>
          </p:nvPr>
        </p:nvSpPr>
        <p:spPr>
          <a:xfrm rot="10800000" flipH="1" flipV="1">
            <a:off x="52971" y="4709478"/>
            <a:ext cx="636004" cy="399482"/>
          </a:xfrm>
        </p:spPr>
        <p:txBody>
          <a:bodyPr anchor="ctr"/>
          <a:lstStyle>
            <a:lvl1pPr algn="ctr">
              <a:defRPr sz="1600" b="0">
                <a:solidFill>
                  <a:schemeClr val="bg1">
                    <a:lumMod val="50000"/>
                  </a:schemeClr>
                </a:solidFill>
                <a:latin typeface="Calibri" panose="020F0502020204030204" pitchFamily="34" charset="0"/>
              </a:defRPr>
            </a:lvl1pPr>
          </a:lstStyle>
          <a:p>
            <a:fld id="{F221C231-2CB1-F343-A43B-DE31385C503C}" type="slidenum">
              <a:rPr lang="en-US" smtClean="0">
                <a:solidFill>
                  <a:prstClr val="white">
                    <a:lumMod val="50000"/>
                  </a:prstClr>
                </a:solidFill>
              </a:rPr>
              <a:pPr/>
              <a:t>‹#›</a:t>
            </a:fld>
            <a:endParaRPr lang="en-US">
              <a:solidFill>
                <a:prstClr val="white">
                  <a:lumMod val="50000"/>
                </a:prstClr>
              </a:solidFill>
            </a:endParaRPr>
          </a:p>
        </p:txBody>
      </p:sp>
      <p:pic>
        <p:nvPicPr>
          <p:cNvPr id="6" name="Picture 5">
            <a:extLst>
              <a:ext uri="{FF2B5EF4-FFF2-40B4-BE49-F238E27FC236}">
                <a16:creationId xmlns:a16="http://schemas.microsoft.com/office/drawing/2014/main" id="{EAB6CF2D-951A-4D7E-AB27-502606B952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8749" y="4699298"/>
            <a:ext cx="990600" cy="314382"/>
          </a:xfrm>
          <a:prstGeom prst="rect">
            <a:avLst/>
          </a:prstGeom>
        </p:spPr>
      </p:pic>
    </p:spTree>
    <p:extLst>
      <p:ext uri="{BB962C8B-B14F-4D97-AF65-F5344CB8AC3E}">
        <p14:creationId xmlns:p14="http://schemas.microsoft.com/office/powerpoint/2010/main" val="293566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8988" y="568799"/>
            <a:ext cx="7772400" cy="1595818"/>
          </a:xfrm>
        </p:spPr>
        <p:txBody>
          <a:bodyPr anchor="t"/>
          <a:lstStyle>
            <a:lvl1pPr algn="l">
              <a:defRPr sz="4400" b="1" cap="none">
                <a:solidFill>
                  <a:schemeClr val="bg1"/>
                </a:solidFill>
              </a:defRPr>
            </a:lvl1pPr>
          </a:lstStyle>
          <a:p>
            <a:r>
              <a:rPr lang="en-US"/>
              <a:t>Click To Edit Master Title Style</a:t>
            </a:r>
          </a:p>
        </p:txBody>
      </p:sp>
    </p:spTree>
    <p:extLst>
      <p:ext uri="{BB962C8B-B14F-4D97-AF65-F5344CB8AC3E}">
        <p14:creationId xmlns:p14="http://schemas.microsoft.com/office/powerpoint/2010/main" val="88493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8988" y="568799"/>
            <a:ext cx="7772400" cy="1595818"/>
          </a:xfrm>
        </p:spPr>
        <p:txBody>
          <a:bodyPr anchor="t"/>
          <a:lstStyle>
            <a:lvl1pPr algn="l">
              <a:defRPr sz="4400" b="1" cap="none">
                <a:solidFill>
                  <a:schemeClr val="bg1"/>
                </a:solidFill>
              </a:defRPr>
            </a:lvl1pPr>
          </a:lstStyle>
          <a:p>
            <a:r>
              <a:rPr lang="en-US"/>
              <a:t>Click To Edit Master Title Style</a:t>
            </a:r>
          </a:p>
        </p:txBody>
      </p:sp>
      <p:sp>
        <p:nvSpPr>
          <p:cNvPr id="4" name="Content Placeholder 3"/>
          <p:cNvSpPr>
            <a:spLocks noGrp="1"/>
          </p:cNvSpPr>
          <p:nvPr>
            <p:ph sz="quarter" idx="10"/>
          </p:nvPr>
        </p:nvSpPr>
        <p:spPr>
          <a:xfrm>
            <a:off x="688975" y="2401888"/>
            <a:ext cx="7772400" cy="2352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533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Blue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975" y="253873"/>
            <a:ext cx="7767638" cy="1018215"/>
          </a:xfrm>
        </p:spPr>
        <p:txBody>
          <a:bodyPr anchor="t"/>
          <a:lstStyle>
            <a:lvl1pPr>
              <a:defRPr sz="2800">
                <a:solidFill>
                  <a:srgbClr val="002060"/>
                </a:solidFill>
              </a:defRPr>
            </a:lvl1pPr>
          </a:lstStyle>
          <a:p>
            <a:r>
              <a:rPr lang="en-US"/>
              <a:t>Click to edit Master title style</a:t>
            </a:r>
          </a:p>
        </p:txBody>
      </p:sp>
      <p:pic>
        <p:nvPicPr>
          <p:cNvPr id="5" name="Picture 4"/>
          <p:cNvPicPr>
            <a:picLocks noChangeAspect="1"/>
          </p:cNvPicPr>
          <p:nvPr userDrawn="1"/>
        </p:nvPicPr>
        <p:blipFill>
          <a:blip r:embed="rId2"/>
          <a:srcRect/>
          <a:stretch/>
        </p:blipFill>
        <p:spPr>
          <a:xfrm>
            <a:off x="7953215" y="4706747"/>
            <a:ext cx="1006796" cy="365760"/>
          </a:xfrm>
          <a:prstGeom prst="rect">
            <a:avLst/>
          </a:prstGeom>
        </p:spPr>
      </p:pic>
    </p:spTree>
    <p:extLst>
      <p:ext uri="{BB962C8B-B14F-4D97-AF65-F5344CB8AC3E}">
        <p14:creationId xmlns:p14="http://schemas.microsoft.com/office/powerpoint/2010/main" val="2188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Blue Section Header">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975" y="253873"/>
            <a:ext cx="7767638" cy="1018215"/>
          </a:xfrm>
        </p:spPr>
        <p:txBody>
          <a:bodyPr anchor="t"/>
          <a:lstStyle>
            <a:lvl1pPr>
              <a:defRPr sz="2800">
                <a:solidFill>
                  <a:srgbClr val="002060"/>
                </a:solidFill>
              </a:defRPr>
            </a:lvl1pPr>
          </a:lstStyle>
          <a:p>
            <a:r>
              <a:rPr lang="en-US"/>
              <a:t>Click to edit Master title style</a:t>
            </a:r>
          </a:p>
        </p:txBody>
      </p:sp>
      <p:pic>
        <p:nvPicPr>
          <p:cNvPr id="5" name="Picture 4"/>
          <p:cNvPicPr>
            <a:picLocks noChangeAspect="1"/>
          </p:cNvPicPr>
          <p:nvPr userDrawn="1"/>
        </p:nvPicPr>
        <p:blipFill>
          <a:blip r:embed="rId2"/>
          <a:srcRect/>
          <a:stretch/>
        </p:blipFill>
        <p:spPr>
          <a:xfrm>
            <a:off x="7953215" y="4706747"/>
            <a:ext cx="1006796" cy="365760"/>
          </a:xfrm>
          <a:prstGeom prst="rect">
            <a:avLst/>
          </a:prstGeom>
        </p:spPr>
      </p:pic>
      <p:sp>
        <p:nvSpPr>
          <p:cNvPr id="4" name="Content Placeholder 3"/>
          <p:cNvSpPr>
            <a:spLocks noGrp="1"/>
          </p:cNvSpPr>
          <p:nvPr>
            <p:ph sz="quarter" idx="17"/>
          </p:nvPr>
        </p:nvSpPr>
        <p:spPr>
          <a:xfrm>
            <a:off x="688975" y="1463675"/>
            <a:ext cx="7767638" cy="312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674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656411" y="266065"/>
            <a:ext cx="7767638" cy="1018215"/>
          </a:xfrm>
        </p:spPr>
        <p:txBody>
          <a:bodyPr anchor="t"/>
          <a:lstStyle>
            <a:lvl1pPr>
              <a:defRPr sz="2800">
                <a:solidFill>
                  <a:srgbClr val="002060"/>
                </a:solidFill>
              </a:defRPr>
            </a:lvl1pPr>
          </a:lstStyle>
          <a:p>
            <a:r>
              <a:rPr lang="en-US"/>
              <a:t>Click to edit Master title style</a:t>
            </a:r>
          </a:p>
        </p:txBody>
      </p:sp>
      <p:pic>
        <p:nvPicPr>
          <p:cNvPr id="6" name="Picture 5"/>
          <p:cNvPicPr>
            <a:picLocks noChangeAspect="1"/>
          </p:cNvPicPr>
          <p:nvPr userDrawn="1"/>
        </p:nvPicPr>
        <p:blipFill>
          <a:blip r:embed="rId2"/>
          <a:srcRect/>
          <a:stretch/>
        </p:blipFill>
        <p:spPr>
          <a:xfrm>
            <a:off x="7920651" y="4694555"/>
            <a:ext cx="1006796" cy="365760"/>
          </a:xfrm>
          <a:prstGeom prst="rect">
            <a:avLst/>
          </a:prstGeom>
        </p:spPr>
      </p:pic>
    </p:spTree>
    <p:extLst>
      <p:ext uri="{BB962C8B-B14F-4D97-AF65-F5344CB8AC3E}">
        <p14:creationId xmlns:p14="http://schemas.microsoft.com/office/powerpoint/2010/main" val="408472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a:xfrm>
            <a:off x="656411" y="266065"/>
            <a:ext cx="7767638" cy="1018215"/>
          </a:xfrm>
        </p:spPr>
        <p:txBody>
          <a:bodyPr anchor="t"/>
          <a:lstStyle>
            <a:lvl1pPr>
              <a:defRPr sz="2800">
                <a:solidFill>
                  <a:srgbClr val="002060"/>
                </a:solidFill>
              </a:defRPr>
            </a:lvl1pPr>
          </a:lstStyle>
          <a:p>
            <a:r>
              <a:rPr lang="en-US"/>
              <a:t>Click to edit Master title style</a:t>
            </a:r>
          </a:p>
        </p:txBody>
      </p:sp>
      <p:pic>
        <p:nvPicPr>
          <p:cNvPr id="6" name="Picture 5"/>
          <p:cNvPicPr>
            <a:picLocks noChangeAspect="1"/>
          </p:cNvPicPr>
          <p:nvPr userDrawn="1"/>
        </p:nvPicPr>
        <p:blipFill>
          <a:blip r:embed="rId2"/>
          <a:srcRect/>
          <a:stretch/>
        </p:blipFill>
        <p:spPr>
          <a:xfrm>
            <a:off x="7920651" y="4694555"/>
            <a:ext cx="1006796" cy="365760"/>
          </a:xfrm>
          <a:prstGeom prst="rect">
            <a:avLst/>
          </a:prstGeom>
        </p:spPr>
      </p:pic>
      <p:sp>
        <p:nvSpPr>
          <p:cNvPr id="4" name="Content Placeholder 3"/>
          <p:cNvSpPr>
            <a:spLocks noGrp="1"/>
          </p:cNvSpPr>
          <p:nvPr>
            <p:ph sz="quarter" idx="17"/>
          </p:nvPr>
        </p:nvSpPr>
        <p:spPr>
          <a:xfrm>
            <a:off x="688975" y="1474788"/>
            <a:ext cx="7734300" cy="306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881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A48013-BAD7-49BF-B955-64B9C79AB6C8}"/>
              </a:ext>
            </a:extLst>
          </p:cNvPr>
          <p:cNvSpPr>
            <a:spLocks noGrp="1"/>
          </p:cNvSpPr>
          <p:nvPr>
            <p:ph type="title"/>
          </p:nvPr>
        </p:nvSpPr>
        <p:spPr>
          <a:xfrm>
            <a:off x="656411" y="266065"/>
            <a:ext cx="7767638" cy="1018215"/>
          </a:xfrm>
        </p:spPr>
        <p:txBody>
          <a:bodyPr anchor="t"/>
          <a:lstStyle>
            <a:lvl1pPr>
              <a:defRPr sz="2800">
                <a:solidFill>
                  <a:srgbClr val="002060"/>
                </a:solidFill>
              </a:defRPr>
            </a:lvl1pPr>
          </a:lstStyle>
          <a:p>
            <a:r>
              <a:rPr lang="en-US"/>
              <a:t>Click to edit Master title style</a:t>
            </a:r>
          </a:p>
        </p:txBody>
      </p:sp>
      <p:pic>
        <p:nvPicPr>
          <p:cNvPr id="6" name="Picture 5">
            <a:extLst>
              <a:ext uri="{FF2B5EF4-FFF2-40B4-BE49-F238E27FC236}">
                <a16:creationId xmlns:a16="http://schemas.microsoft.com/office/drawing/2014/main" id="{ACBB3A11-F97E-4397-AEE2-028524429CC4}"/>
              </a:ext>
            </a:extLst>
          </p:cNvPr>
          <p:cNvPicPr>
            <a:picLocks noChangeAspect="1"/>
          </p:cNvPicPr>
          <p:nvPr userDrawn="1"/>
        </p:nvPicPr>
        <p:blipFill>
          <a:blip r:embed="rId2"/>
          <a:srcRect/>
          <a:stretch/>
        </p:blipFill>
        <p:spPr>
          <a:xfrm>
            <a:off x="7919877" y="4680478"/>
            <a:ext cx="1006796" cy="365760"/>
          </a:xfrm>
          <a:prstGeom prst="rect">
            <a:avLst/>
          </a:prstGeom>
        </p:spPr>
      </p:pic>
      <p:sp>
        <p:nvSpPr>
          <p:cNvPr id="10" name="Content Placeholder 9">
            <a:extLst>
              <a:ext uri="{FF2B5EF4-FFF2-40B4-BE49-F238E27FC236}">
                <a16:creationId xmlns:a16="http://schemas.microsoft.com/office/drawing/2014/main" id="{3ED1F5BC-8D56-4CF9-9B33-C7A764EF22A2}"/>
              </a:ext>
            </a:extLst>
          </p:cNvPr>
          <p:cNvSpPr>
            <a:spLocks noGrp="1"/>
          </p:cNvSpPr>
          <p:nvPr>
            <p:ph sz="quarter" idx="10"/>
          </p:nvPr>
        </p:nvSpPr>
        <p:spPr>
          <a:xfrm>
            <a:off x="655638" y="1355725"/>
            <a:ext cx="3806115" cy="320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7DAA07FF-0CBB-4173-A824-4A64C7D41C76}"/>
              </a:ext>
            </a:extLst>
          </p:cNvPr>
          <p:cNvSpPr>
            <a:spLocks noGrp="1"/>
          </p:cNvSpPr>
          <p:nvPr>
            <p:ph sz="quarter" idx="11"/>
          </p:nvPr>
        </p:nvSpPr>
        <p:spPr>
          <a:xfrm>
            <a:off x="4682249" y="1355725"/>
            <a:ext cx="3741026" cy="320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816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221C231-2CB1-F343-A43B-DE31385C503C}" type="slidenum">
              <a:rPr lang="en-US" smtClean="0"/>
              <a:pPr/>
              <a:t>‹#›</a:t>
            </a:fld>
            <a:endParaRPr lang="en-US"/>
          </a:p>
        </p:txBody>
      </p:sp>
      <p:sp>
        <p:nvSpPr>
          <p:cNvPr id="6" name="Rectangle 5"/>
          <p:cNvSpPr/>
          <p:nvPr userDrawn="1"/>
        </p:nvSpPr>
        <p:spPr>
          <a:xfrm>
            <a:off x="0" y="4238665"/>
            <a:ext cx="9144000" cy="9382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968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975" y="288925"/>
            <a:ext cx="7767638" cy="912112"/>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688975" y="1427162"/>
            <a:ext cx="7767638" cy="3200400"/>
          </a:xfrm>
          <a:prstGeom prst="rect">
            <a:avLst/>
          </a:prstGeom>
          <a:noFill/>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rot="10800000" flipH="1" flipV="1">
            <a:off x="8224369" y="4864802"/>
            <a:ext cx="228600" cy="228600"/>
          </a:xfrm>
          <a:prstGeom prst="rect">
            <a:avLst/>
          </a:prstGeom>
        </p:spPr>
        <p:txBody>
          <a:bodyPr vert="horz" lIns="0" tIns="0" rIns="0" bIns="0" rtlCol="0" anchor="t"/>
          <a:lstStyle>
            <a:lvl1pPr algn="r">
              <a:defRPr sz="700" b="0">
                <a:solidFill>
                  <a:schemeClr val="tx1">
                    <a:tint val="75000"/>
                  </a:schemeClr>
                </a:solidFill>
              </a:defRPr>
            </a:lvl1pPr>
          </a:lstStyle>
          <a:p>
            <a:fld id="{F221C231-2CB1-F343-A43B-DE31385C503C}" type="slidenum">
              <a:rPr lang="en-US" smtClean="0"/>
              <a:pPr/>
              <a:t>‹#›</a:t>
            </a:fld>
            <a:endParaRPr lang="en-US"/>
          </a:p>
        </p:txBody>
      </p:sp>
    </p:spTree>
    <p:extLst>
      <p:ext uri="{BB962C8B-B14F-4D97-AF65-F5344CB8AC3E}">
        <p14:creationId xmlns:p14="http://schemas.microsoft.com/office/powerpoint/2010/main" val="1514622492"/>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706" r:id="rId3"/>
    <p:sldLayoutId id="2147483661" r:id="rId4"/>
    <p:sldLayoutId id="2147483707" r:id="rId5"/>
    <p:sldLayoutId id="2147483702" r:id="rId6"/>
    <p:sldLayoutId id="2147483708" r:id="rId7"/>
    <p:sldLayoutId id="2147483709" r:id="rId8"/>
    <p:sldLayoutId id="2147483705" r:id="rId9"/>
    <p:sldLayoutId id="214748371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4572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174625" indent="-174625" algn="l" defTabSz="457200" rtl="0" eaLnBrk="1" latinLnBrk="0" hangingPunct="1">
        <a:lnSpc>
          <a:spcPct val="100000"/>
        </a:lnSpc>
        <a:spcBef>
          <a:spcPct val="20000"/>
        </a:spcBef>
        <a:buSzPct val="80000"/>
        <a:buFont typeface="Arial"/>
        <a:buChar char="•"/>
        <a:defRPr sz="2000" b="0" kern="1200">
          <a:solidFill>
            <a:schemeClr val="tx1"/>
          </a:solidFill>
          <a:latin typeface="Arial" panose="020B0604020202020204" pitchFamily="34" charset="0"/>
          <a:ea typeface="+mn-ea"/>
          <a:cs typeface="Arial" panose="020B0604020202020204" pitchFamily="34" charset="0"/>
        </a:defRPr>
      </a:lvl1pPr>
      <a:lvl2pPr marL="574675" indent="-342900" algn="l" defTabSz="457200" rtl="0" eaLnBrk="1" latinLnBrk="0" hangingPunct="1">
        <a:lnSpc>
          <a:spcPct val="100000"/>
        </a:lnSpc>
        <a:spcBef>
          <a:spcPct val="200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2pPr>
      <a:lvl3pPr marL="688975" indent="-231775" algn="l" defTabSz="457200" rtl="0" eaLnBrk="1" latinLnBrk="0" hangingPunct="1">
        <a:lnSpc>
          <a:spcPct val="100000"/>
        </a:lnSpc>
        <a:spcBef>
          <a:spcPct val="20000"/>
        </a:spcBef>
        <a:buFont typeface="Arial" panose="020B0604020202020204" pitchFamily="34" charset="0"/>
        <a:buChar char="◦"/>
        <a:defRPr sz="2000" b="0" i="1" kern="1200">
          <a:solidFill>
            <a:schemeClr val="tx1"/>
          </a:solidFill>
          <a:latin typeface="Arial" panose="020B0604020202020204" pitchFamily="34" charset="0"/>
          <a:ea typeface="+mn-ea"/>
          <a:cs typeface="Arial" panose="020B0604020202020204" pitchFamily="34" charset="0"/>
        </a:defRPr>
      </a:lvl3pPr>
      <a:lvl4pPr marL="912813" indent="-223838" algn="l" defTabSz="457200" rtl="0" eaLnBrk="1" latinLnBrk="0" hangingPunct="1">
        <a:lnSpc>
          <a:spcPct val="100000"/>
        </a:lnSpc>
        <a:spcBef>
          <a:spcPct val="20000"/>
        </a:spcBef>
        <a:buFont typeface="Arial" panose="020B0604020202020204" pitchFamily="34" charset="0"/>
        <a:buChar char="◦"/>
        <a:defRPr sz="2000" b="0" i="1" kern="1200">
          <a:solidFill>
            <a:schemeClr val="tx1"/>
          </a:solidFill>
          <a:latin typeface="Arial" panose="020B0604020202020204" pitchFamily="34" charset="0"/>
          <a:ea typeface="+mn-ea"/>
          <a:cs typeface="Arial" panose="020B0604020202020204" pitchFamily="34" charset="0"/>
        </a:defRPr>
      </a:lvl4pPr>
      <a:lvl5pPr marL="1146175" indent="-233363" algn="l" defTabSz="457200" rtl="0" eaLnBrk="1" latinLnBrk="0" hangingPunct="1">
        <a:lnSpc>
          <a:spcPct val="100000"/>
        </a:lnSpc>
        <a:spcBef>
          <a:spcPct val="20000"/>
        </a:spcBef>
        <a:buFont typeface="Arial" panose="020B0604020202020204" pitchFamily="34" charset="0"/>
        <a:buChar char="◦"/>
        <a:defRPr sz="2000" b="0" i="1"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0.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10.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hyperlink" Target="http://www.ictmg.org/" TargetMode="Externa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21.xml"/><Relationship Id="rId4" Type="http://schemas.openxmlformats.org/officeDocument/2006/relationships/hyperlink" Target="https://doi.org/10.1111/bjh.18170"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4.jpeg"/><Relationship Id="rId5" Type="http://schemas.openxmlformats.org/officeDocument/2006/relationships/hyperlink" Target="https://www.aboutkidshealth.ca/Article?contentid=4124&amp;language=English" TargetMode="External"/><Relationship Id="rId4" Type="http://schemas.openxmlformats.org/officeDocument/2006/relationships/hyperlink" Target="https://www.ictmg.org/hd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8C1ED-0BFE-6CCF-6F7F-F5C4531DF942}"/>
              </a:ext>
            </a:extLst>
          </p:cNvPr>
          <p:cNvSpPr>
            <a:spLocks noGrp="1"/>
          </p:cNvSpPr>
          <p:nvPr>
            <p:ph sz="quarter" idx="17"/>
          </p:nvPr>
        </p:nvSpPr>
        <p:spPr>
          <a:xfrm>
            <a:off x="591184" y="519748"/>
            <a:ext cx="7961631" cy="4224972"/>
          </a:xfrm>
        </p:spPr>
        <p:txBody>
          <a:bodyPr/>
          <a:lstStyle/>
          <a:p>
            <a:pPr marL="0" indent="0">
              <a:buNone/>
            </a:pPr>
            <a:r>
              <a:rPr lang="en-US" altLang="en-US" sz="1800">
                <a:latin typeface="Arial" panose="020B0604020202020204" pitchFamily="34" charset="0"/>
                <a:cs typeface="Arial" panose="020B0604020202020204" pitchFamily="34" charset="0"/>
              </a:rPr>
              <a:t>The International Collaboration for Transfusion Medicine Guidelines (ICTMG) has created this </a:t>
            </a:r>
            <a:r>
              <a:rPr lang="en-US" altLang="en-US" sz="1800"/>
              <a:t>slide deck to support knowledge mobilization of this guideline. </a:t>
            </a:r>
          </a:p>
          <a:p>
            <a:pPr marL="0" indent="0">
              <a:buNone/>
            </a:pPr>
            <a:endParaRPr lang="en-US" altLang="en-US"/>
          </a:p>
          <a:p>
            <a:pPr marL="0" indent="0" algn="ctr">
              <a:buNone/>
            </a:pPr>
            <a:r>
              <a:rPr lang="en-US" altLang="en-US" b="1">
                <a:solidFill>
                  <a:srgbClr val="FF0000"/>
                </a:solidFill>
              </a:rPr>
              <a:t>We </a:t>
            </a:r>
            <a:r>
              <a:rPr lang="en-US" altLang="en-US" b="1">
                <a:solidFill>
                  <a:srgbClr val="FF0000"/>
                </a:solidFill>
                <a:latin typeface="Arial" panose="020B0604020202020204" pitchFamily="34" charset="0"/>
                <a:cs typeface="Arial" panose="020B0604020202020204" pitchFamily="34" charset="0"/>
              </a:rPr>
              <a:t>encourage the use of this deck by health-care professionals for education or training purposes. </a:t>
            </a:r>
            <a:br>
              <a:rPr lang="en-US" altLang="en-US">
                <a:latin typeface="Arial" panose="020B0604020202020204" pitchFamily="34" charset="0"/>
                <a:cs typeface="Arial" panose="020B0604020202020204" pitchFamily="34" charset="0"/>
              </a:rPr>
            </a:br>
            <a:endParaRPr lang="en-US" altLang="en-US">
              <a:latin typeface="Arial" panose="020B0604020202020204" pitchFamily="34" charset="0"/>
              <a:cs typeface="Arial" panose="020B0604020202020204" pitchFamily="34" charset="0"/>
            </a:endParaRPr>
          </a:p>
          <a:p>
            <a:pPr marL="0" indent="0">
              <a:buNone/>
            </a:pPr>
            <a:r>
              <a:rPr lang="en-US" altLang="en-US" sz="1800">
                <a:latin typeface="Arial" panose="020B0604020202020204" pitchFamily="34" charset="0"/>
                <a:cs typeface="Arial" panose="020B0604020202020204" pitchFamily="34" charset="0"/>
              </a:rPr>
              <a:t>Kindly use the material under the following conditions:</a:t>
            </a:r>
            <a:endParaRPr lang="en-CA" altLang="en-US" sz="1800"/>
          </a:p>
          <a:p>
            <a:pPr lvl="1"/>
            <a:r>
              <a:rPr lang="en-CA" altLang="en-US" sz="1800">
                <a:latin typeface="Arial" panose="020B0604020202020204" pitchFamily="34" charset="0"/>
                <a:cs typeface="Arial" panose="020B0604020202020204" pitchFamily="34" charset="0"/>
              </a:rPr>
              <a:t>Cite the ICTMG as a reference.</a:t>
            </a:r>
            <a:endParaRPr lang="en-US" altLang="en-US" sz="1800"/>
          </a:p>
          <a:p>
            <a:pPr lvl="1"/>
            <a:r>
              <a:rPr lang="en-CA" altLang="en-US" sz="1800">
                <a:latin typeface="Arial" panose="020B0604020202020204" pitchFamily="34" charset="0"/>
                <a:cs typeface="Arial" panose="020B0604020202020204" pitchFamily="34" charset="0"/>
              </a:rPr>
              <a:t>Use the ICTMG logo on slides in your presentation. </a:t>
            </a:r>
            <a:endParaRPr lang="en-CA" altLang="en-US" sz="1800"/>
          </a:p>
          <a:p>
            <a:pPr lvl="1"/>
            <a:r>
              <a:rPr lang="en-CA" altLang="en-US" sz="1800">
                <a:latin typeface="Arial" panose="020B0604020202020204" pitchFamily="34" charset="0"/>
                <a:cs typeface="Arial" panose="020B0604020202020204" pitchFamily="34" charset="0"/>
              </a:rPr>
              <a:t>Do not modify the ICTMG statement of recommendations.</a:t>
            </a:r>
            <a:endParaRPr lang="en-CA" altLang="en-US" sz="1800"/>
          </a:p>
          <a:p>
            <a:pPr lvl="1"/>
            <a:r>
              <a:rPr lang="en-CA" altLang="en-US" sz="1800">
                <a:latin typeface="Arial" panose="020B0604020202020204" pitchFamily="34" charset="0"/>
                <a:cs typeface="Arial" panose="020B0604020202020204" pitchFamily="34" charset="0"/>
              </a:rPr>
              <a:t>Do not modify the slide content.</a:t>
            </a:r>
            <a:endParaRPr lang="en-US" sz="18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70943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188382"/>
            <a:ext cx="7767638" cy="604137"/>
          </a:xfrm>
        </p:spPr>
        <p:txBody>
          <a:bodyPr/>
          <a:lstStyle/>
          <a:p>
            <a:r>
              <a:rPr lang="en-US">
                <a:latin typeface="Arial" panose="020B0604020202020204" pitchFamily="34" charset="0"/>
                <a:cs typeface="Arial" panose="020B0604020202020204" pitchFamily="34" charset="0"/>
              </a:rPr>
              <a:t>HDN Guideline Development Group (GDG)</a:t>
            </a:r>
            <a:endParaRPr lang="en-CA">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80A3ECA-4073-DA53-6A35-0BFEF9C4125D}"/>
              </a:ext>
            </a:extLst>
          </p:cNvPr>
          <p:cNvSpPr txBox="1"/>
          <p:nvPr/>
        </p:nvSpPr>
        <p:spPr>
          <a:xfrm>
            <a:off x="286936" y="1052383"/>
            <a:ext cx="8682252" cy="338554"/>
          </a:xfrm>
          <a:prstGeom prst="rect">
            <a:avLst/>
          </a:prstGeom>
          <a:noFill/>
        </p:spPr>
        <p:txBody>
          <a:bodyPr wrap="square">
            <a:spAutoFit/>
          </a:bodyPr>
          <a:lstStyle/>
          <a:p>
            <a:r>
              <a:rPr lang="en-CA" sz="1600" b="1">
                <a:solidFill>
                  <a:srgbClr val="FF0000"/>
                </a:solidFill>
                <a:latin typeface="Arial"/>
                <a:cs typeface="Arial"/>
              </a:rPr>
              <a:t>The international panel of expert volunteers for this HDN guideline included: </a:t>
            </a:r>
            <a:endParaRPr lang="en-US" sz="1600" b="1">
              <a:solidFill>
                <a:srgbClr val="FF0000"/>
              </a:solidFill>
            </a:endParaRPr>
          </a:p>
        </p:txBody>
      </p:sp>
      <p:pic>
        <p:nvPicPr>
          <p:cNvPr id="3" name="Picture 2" descr="A map of the world with red pointers&#10;&#10;Description automatically generated">
            <a:extLst>
              <a:ext uri="{FF2B5EF4-FFF2-40B4-BE49-F238E27FC236}">
                <a16:creationId xmlns:a16="http://schemas.microsoft.com/office/drawing/2014/main" id="{D8F26954-B801-2702-E478-D9FBC8818287}"/>
              </a:ext>
            </a:extLst>
          </p:cNvPr>
          <p:cNvPicPr>
            <a:picLocks noChangeAspect="1"/>
          </p:cNvPicPr>
          <p:nvPr/>
        </p:nvPicPr>
        <p:blipFill rotWithShape="1">
          <a:blip r:embed="rId4"/>
          <a:srcRect l="2696" t="7219" r="13525" b="10191"/>
          <a:stretch/>
        </p:blipFill>
        <p:spPr>
          <a:xfrm>
            <a:off x="286936" y="1478406"/>
            <a:ext cx="7408179" cy="3665094"/>
          </a:xfrm>
          <a:prstGeom prst="rect">
            <a:avLst/>
          </a:prstGeom>
        </p:spPr>
      </p:pic>
      <p:sp>
        <p:nvSpPr>
          <p:cNvPr id="28" name="TextBox 27">
            <a:extLst>
              <a:ext uri="{FF2B5EF4-FFF2-40B4-BE49-F238E27FC236}">
                <a16:creationId xmlns:a16="http://schemas.microsoft.com/office/drawing/2014/main" id="{2AF472D3-7EBE-AFD8-A7DD-BFFDA532B280}"/>
              </a:ext>
            </a:extLst>
          </p:cNvPr>
          <p:cNvSpPr txBox="1"/>
          <p:nvPr/>
        </p:nvSpPr>
        <p:spPr>
          <a:xfrm>
            <a:off x="7173173" y="2666714"/>
            <a:ext cx="1970827" cy="600164"/>
          </a:xfrm>
          <a:prstGeom prst="rect">
            <a:avLst/>
          </a:prstGeom>
          <a:noFill/>
        </p:spPr>
        <p:txBody>
          <a:bodyPr wrap="square" lIns="91440" tIns="45720" rIns="91440" bIns="45720" anchor="t">
            <a:spAutoFit/>
          </a:bodyPr>
          <a:lstStyle/>
          <a:p>
            <a:r>
              <a:rPr lang="en-US" sz="1100" b="1">
                <a:latin typeface="Arial"/>
                <a:cs typeface="Arial"/>
              </a:rPr>
              <a:t>* denotes ICTMG full membership at the time of guideline development</a:t>
            </a:r>
            <a:endParaRPr lang="en-US" sz="1100" b="1"/>
          </a:p>
        </p:txBody>
      </p:sp>
    </p:spTree>
    <p:custDataLst>
      <p:tags r:id="rId1"/>
    </p:custDataLst>
    <p:extLst>
      <p:ext uri="{BB962C8B-B14F-4D97-AF65-F5344CB8AC3E}">
        <p14:creationId xmlns:p14="http://schemas.microsoft.com/office/powerpoint/2010/main" val="2671248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64" y="151508"/>
            <a:ext cx="7767638" cy="633662"/>
          </a:xfrm>
        </p:spPr>
        <p:txBody>
          <a:bodyPr>
            <a:noAutofit/>
          </a:bodyPr>
          <a:lstStyle/>
          <a:p>
            <a:r>
              <a:rPr lang="en-US">
                <a:latin typeface="Arial"/>
                <a:cs typeface="Arial"/>
              </a:rPr>
              <a:t>How was this guideline developed? </a:t>
            </a:r>
            <a:endParaRPr lang="en-US" sz="240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0763" y="971550"/>
            <a:ext cx="7829851" cy="3200400"/>
          </a:xfrm>
        </p:spPr>
        <p:txBody>
          <a:bodyPr>
            <a:noAutofit/>
          </a:bodyPr>
          <a:lstStyle/>
          <a:p>
            <a:pPr marL="0" indent="0">
              <a:lnSpc>
                <a:spcPct val="150000"/>
              </a:lnSpc>
              <a:buNone/>
            </a:pPr>
            <a:endParaRPr lang="en-US" sz="1200">
              <a:solidFill>
                <a:srgbClr val="1C1D1E"/>
              </a:solidFill>
            </a:endParaRPr>
          </a:p>
          <a:p>
            <a:pPr marL="342900" indent="-342900">
              <a:lnSpc>
                <a:spcPct val="150000"/>
              </a:lnSpc>
            </a:pPr>
            <a:endParaRPr lang="en-US" sz="1200"/>
          </a:p>
          <a:p>
            <a:pPr marL="0" indent="0" fontAlgn="base">
              <a:buNone/>
            </a:pPr>
            <a:endParaRPr lang="en-US" sz="1200"/>
          </a:p>
        </p:txBody>
      </p:sp>
      <p:graphicFrame>
        <p:nvGraphicFramePr>
          <p:cNvPr id="5" name="Diagram 4">
            <a:extLst>
              <a:ext uri="{FF2B5EF4-FFF2-40B4-BE49-F238E27FC236}">
                <a16:creationId xmlns:a16="http://schemas.microsoft.com/office/drawing/2014/main" id="{476883C0-0991-3BBA-FC5E-69C6E8FE247F}"/>
              </a:ext>
            </a:extLst>
          </p:cNvPr>
          <p:cNvGraphicFramePr/>
          <p:nvPr>
            <p:extLst>
              <p:ext uri="{D42A27DB-BD31-4B8C-83A1-F6EECF244321}">
                <p14:modId xmlns:p14="http://schemas.microsoft.com/office/powerpoint/2010/main" val="2935873504"/>
              </p:ext>
            </p:extLst>
          </p:nvPr>
        </p:nvGraphicFramePr>
        <p:xfrm>
          <a:off x="643386" y="1159581"/>
          <a:ext cx="7410220" cy="38794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756221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07" y="140622"/>
            <a:ext cx="7767638" cy="633662"/>
          </a:xfrm>
        </p:spPr>
        <p:txBody>
          <a:bodyPr>
            <a:noAutofit/>
          </a:bodyPr>
          <a:lstStyle/>
          <a:p>
            <a:r>
              <a:rPr lang="en-US">
                <a:latin typeface="Arial"/>
                <a:cs typeface="Arial"/>
              </a:rPr>
              <a:t>What was the clinical question?</a:t>
            </a:r>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11107" y="1034294"/>
            <a:ext cx="5278285" cy="3545840"/>
          </a:xfrm>
        </p:spPr>
        <p:txBody>
          <a:bodyPr>
            <a:noAutofit/>
          </a:bodyPr>
          <a:lstStyle/>
          <a:p>
            <a:pPr marL="0" indent="0">
              <a:buNone/>
            </a:pPr>
            <a:r>
              <a:rPr lang="en-US" sz="1800" b="1">
                <a:solidFill>
                  <a:srgbClr val="FF0000"/>
                </a:solidFill>
                <a:latin typeface="Arial"/>
                <a:cs typeface="Arial"/>
              </a:rPr>
              <a:t>In neonates with hemolytic disease of the newborn (HDN), in addition to phototherapy (PT), does IVIG: </a:t>
            </a:r>
          </a:p>
          <a:p>
            <a:r>
              <a:rPr lang="en-US" sz="1600">
                <a:latin typeface="Arial"/>
                <a:cs typeface="Arial"/>
              </a:rPr>
              <a:t>Reduce the need for or frequency of exchange transfusion, </a:t>
            </a:r>
          </a:p>
          <a:p>
            <a:r>
              <a:rPr lang="en-US" sz="1600">
                <a:latin typeface="Arial"/>
                <a:cs typeface="Arial"/>
              </a:rPr>
              <a:t>Improve bilirubin level or anemia, </a:t>
            </a:r>
          </a:p>
          <a:p>
            <a:r>
              <a:rPr lang="en-US" sz="1600">
                <a:latin typeface="Arial"/>
                <a:cs typeface="Arial"/>
              </a:rPr>
              <a:t>Reduce the frequency of top-up transfusions (number or volume), </a:t>
            </a:r>
          </a:p>
          <a:p>
            <a:r>
              <a:rPr lang="en-US" sz="1600">
                <a:latin typeface="Arial"/>
                <a:cs typeface="Arial"/>
              </a:rPr>
              <a:t>Improve neurocognitive outcomes (kernicterus, acute impairment, chronic impairment), </a:t>
            </a:r>
          </a:p>
          <a:p>
            <a:r>
              <a:rPr lang="en-US" sz="1600">
                <a:latin typeface="Arial"/>
                <a:cs typeface="Arial"/>
              </a:rPr>
              <a:t>Reduce the length of stay, </a:t>
            </a:r>
            <a:r>
              <a:rPr lang="en-US" sz="1600" b="1">
                <a:latin typeface="Arial"/>
                <a:cs typeface="Arial"/>
              </a:rPr>
              <a:t>and/or </a:t>
            </a:r>
          </a:p>
          <a:p>
            <a:r>
              <a:rPr lang="en-US" sz="1600">
                <a:latin typeface="Arial"/>
                <a:cs typeface="Arial"/>
              </a:rPr>
              <a:t>Reduce mortality?</a:t>
            </a:r>
            <a:endParaRPr lang="en-US" sz="1600">
              <a:solidFill>
                <a:srgbClr val="000000"/>
              </a:solidFill>
              <a:latin typeface="Arial"/>
              <a:cs typeface="Arial"/>
            </a:endParaRPr>
          </a:p>
        </p:txBody>
      </p:sp>
      <p:sp>
        <p:nvSpPr>
          <p:cNvPr id="5" name="TextBox 4">
            <a:extLst>
              <a:ext uri="{FF2B5EF4-FFF2-40B4-BE49-F238E27FC236}">
                <a16:creationId xmlns:a16="http://schemas.microsoft.com/office/drawing/2014/main" id="{CE1C2152-F165-429D-8EF6-6FF64E7B87E1}"/>
              </a:ext>
            </a:extLst>
          </p:cNvPr>
          <p:cNvSpPr txBox="1"/>
          <p:nvPr/>
        </p:nvSpPr>
        <p:spPr>
          <a:xfrm>
            <a:off x="6116458" y="1001149"/>
            <a:ext cx="2810435" cy="1615827"/>
          </a:xfrm>
          <a:prstGeom prst="rect">
            <a:avLst/>
          </a:prstGeom>
          <a:noFill/>
          <a:ln w="38100">
            <a:solidFill>
              <a:srgbClr val="CCEDFF"/>
            </a:solidFill>
            <a:prstDash val="solid"/>
          </a:ln>
        </p:spPr>
        <p:txBody>
          <a:bodyPr wrap="square">
            <a:spAutoFit/>
          </a:bodyPr>
          <a:lstStyle/>
          <a:p>
            <a:pPr marL="0" indent="0" algn="ctr">
              <a:buNone/>
            </a:pPr>
            <a:endParaRPr lang="en-US" sz="900" b="1">
              <a:solidFill>
                <a:srgbClr val="002060"/>
              </a:solidFill>
              <a:latin typeface="Arial"/>
              <a:cs typeface="Arial"/>
            </a:endParaRPr>
          </a:p>
          <a:p>
            <a:pPr marL="0" indent="0" algn="ctr">
              <a:buNone/>
            </a:pPr>
            <a:r>
              <a:rPr lang="en-US" sz="1800" b="1">
                <a:solidFill>
                  <a:srgbClr val="002060"/>
                </a:solidFill>
                <a:latin typeface="Arial"/>
                <a:cs typeface="Arial"/>
              </a:rPr>
              <a:t>Population:</a:t>
            </a:r>
            <a:r>
              <a:rPr lang="en-US" sz="1800">
                <a:solidFill>
                  <a:srgbClr val="002060"/>
                </a:solidFill>
                <a:latin typeface="Arial"/>
                <a:cs typeface="Arial"/>
              </a:rPr>
              <a:t> </a:t>
            </a:r>
          </a:p>
          <a:p>
            <a:pPr algn="ctr"/>
            <a:r>
              <a:rPr lang="en-US" sz="1800">
                <a:latin typeface="Arial"/>
                <a:cs typeface="Arial"/>
              </a:rPr>
              <a:t>Neonates with HDN</a:t>
            </a:r>
            <a:br>
              <a:rPr lang="en-US" sz="1800">
                <a:latin typeface="Arial"/>
                <a:cs typeface="Arial"/>
              </a:rPr>
            </a:br>
            <a:r>
              <a:rPr lang="en-US" sz="900">
                <a:latin typeface="Arial"/>
                <a:cs typeface="Arial"/>
              </a:rPr>
              <a:t> </a:t>
            </a:r>
          </a:p>
          <a:p>
            <a:pPr marL="0" indent="0" algn="ctr">
              <a:buNone/>
            </a:pPr>
            <a:r>
              <a:rPr lang="en-US" sz="1800" b="1">
                <a:solidFill>
                  <a:srgbClr val="002060"/>
                </a:solidFill>
                <a:latin typeface="Arial"/>
                <a:cs typeface="Arial"/>
              </a:rPr>
              <a:t>Intervention:</a:t>
            </a:r>
            <a:r>
              <a:rPr lang="en-US" sz="1800">
                <a:solidFill>
                  <a:srgbClr val="002060"/>
                </a:solidFill>
                <a:latin typeface="Arial"/>
                <a:cs typeface="Arial"/>
              </a:rPr>
              <a:t> </a:t>
            </a:r>
          </a:p>
          <a:p>
            <a:pPr algn="ctr"/>
            <a:r>
              <a:rPr lang="en-US" sz="1800">
                <a:latin typeface="Arial"/>
                <a:cs typeface="Arial"/>
              </a:rPr>
              <a:t>IVIG (in addition to PT)</a:t>
            </a:r>
          </a:p>
          <a:p>
            <a:pPr marL="285750" indent="-285750">
              <a:buFont typeface="Arial" panose="020B0604020202020204" pitchFamily="34" charset="0"/>
              <a:buChar char="•"/>
            </a:pPr>
            <a:endParaRPr lang="en-US" sz="900">
              <a:latin typeface="Arial"/>
              <a:cs typeface="Arial"/>
            </a:endParaRPr>
          </a:p>
        </p:txBody>
      </p:sp>
    </p:spTree>
    <p:custDataLst>
      <p:tags r:id="rId1"/>
    </p:custDataLst>
    <p:extLst>
      <p:ext uri="{BB962C8B-B14F-4D97-AF65-F5344CB8AC3E}">
        <p14:creationId xmlns:p14="http://schemas.microsoft.com/office/powerpoint/2010/main" val="118234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506" y="330058"/>
            <a:ext cx="7767638" cy="1018215"/>
          </a:xfrm>
        </p:spPr>
        <p:txBody>
          <a:bodyPr vert="horz" lIns="0" tIns="0" rIns="0" bIns="0" rtlCol="0" anchor="t" anchorCtr="0">
            <a:normAutofit/>
          </a:bodyPr>
          <a:lstStyle/>
          <a:p>
            <a:r>
              <a:rPr lang="en-US">
                <a:latin typeface="Arial"/>
                <a:cs typeface="Arial"/>
              </a:rPr>
              <a:t>How were outcomes ranked?</a:t>
            </a:r>
            <a:endParaRPr lang="en-US" b="1" kern="1200">
              <a:latin typeface="Arial" panose="020B0604020202020204" pitchFamily="34" charset="0"/>
              <a:ea typeface="+mj-ea"/>
              <a:cs typeface="Arial" panose="020B0604020202020204" pitchFamily="34" charset="0"/>
            </a:endParaRPr>
          </a:p>
        </p:txBody>
      </p:sp>
      <p:graphicFrame>
        <p:nvGraphicFramePr>
          <p:cNvPr id="7" name="Table 6">
            <a:extLst>
              <a:ext uri="{FF2B5EF4-FFF2-40B4-BE49-F238E27FC236}">
                <a16:creationId xmlns:a16="http://schemas.microsoft.com/office/drawing/2014/main" id="{238DDD22-5819-3C00-9B3B-A340BBB388F6}"/>
              </a:ext>
            </a:extLst>
          </p:cNvPr>
          <p:cNvGraphicFramePr>
            <a:graphicFrameLocks noGrp="1"/>
          </p:cNvGraphicFramePr>
          <p:nvPr>
            <p:extLst>
              <p:ext uri="{D42A27DB-BD31-4B8C-83A1-F6EECF244321}">
                <p14:modId xmlns:p14="http://schemas.microsoft.com/office/powerpoint/2010/main" val="3572575724"/>
              </p:ext>
            </p:extLst>
          </p:nvPr>
        </p:nvGraphicFramePr>
        <p:xfrm>
          <a:off x="520443" y="1402057"/>
          <a:ext cx="6778245" cy="3142933"/>
        </p:xfrm>
        <a:graphic>
          <a:graphicData uri="http://schemas.openxmlformats.org/drawingml/2006/table">
            <a:tbl>
              <a:tblPr firstRow="1" firstCol="1" bandRow="1">
                <a:tableStyleId>{5940675A-B579-460E-94D1-54222C63F5DA}</a:tableStyleId>
              </a:tblPr>
              <a:tblGrid>
                <a:gridCol w="2856435">
                  <a:extLst>
                    <a:ext uri="{9D8B030D-6E8A-4147-A177-3AD203B41FA5}">
                      <a16:colId xmlns:a16="http://schemas.microsoft.com/office/drawing/2014/main" val="160170348"/>
                    </a:ext>
                  </a:extLst>
                </a:gridCol>
                <a:gridCol w="1774415">
                  <a:extLst>
                    <a:ext uri="{9D8B030D-6E8A-4147-A177-3AD203B41FA5}">
                      <a16:colId xmlns:a16="http://schemas.microsoft.com/office/drawing/2014/main" val="435647891"/>
                    </a:ext>
                  </a:extLst>
                </a:gridCol>
                <a:gridCol w="2147395">
                  <a:extLst>
                    <a:ext uri="{9D8B030D-6E8A-4147-A177-3AD203B41FA5}">
                      <a16:colId xmlns:a16="http://schemas.microsoft.com/office/drawing/2014/main" val="3035975097"/>
                    </a:ext>
                  </a:extLst>
                </a:gridCol>
              </a:tblGrid>
              <a:tr h="432346">
                <a:tc>
                  <a:txBody>
                    <a:bodyPr/>
                    <a:lstStyle/>
                    <a:p>
                      <a:pPr marL="0" marR="0" algn="l" fontAlgn="t">
                        <a:spcBef>
                          <a:spcPts val="0"/>
                        </a:spcBef>
                        <a:spcAft>
                          <a:spcPts val="0"/>
                        </a:spcAft>
                      </a:pPr>
                      <a:endParaRPr lang="en-US" sz="1400" u="none" strike="noStrike">
                        <a:effectLst/>
                        <a:latin typeface="Arial" panose="020B0604020202020204" pitchFamily="34" charset="0"/>
                        <a:cs typeface="Arial" panose="020B0604020202020204" pitchFamily="34" charset="0"/>
                      </a:endParaRPr>
                    </a:p>
                  </a:txBody>
                  <a:tcPr marL="73834" marR="73834" marT="10255" marB="0" anchor="ctr">
                    <a:solidFill>
                      <a:srgbClr val="CCEDFF"/>
                    </a:solidFill>
                  </a:tcPr>
                </a:tc>
                <a:tc>
                  <a:txBody>
                    <a:bodyPr/>
                    <a:lstStyle/>
                    <a:p>
                      <a:pPr marL="0" marR="0" algn="l" fontAlgn="t">
                        <a:spcBef>
                          <a:spcPts val="0"/>
                        </a:spcBef>
                        <a:spcAft>
                          <a:spcPts val="0"/>
                        </a:spcAft>
                      </a:pPr>
                      <a:r>
                        <a:rPr lang="en-US" sz="1400" b="1" u="none" strike="noStrike">
                          <a:solidFill>
                            <a:srgbClr val="000000"/>
                          </a:solidFill>
                          <a:effectLst/>
                          <a:latin typeface="Arial" panose="020B0604020202020204" pitchFamily="34" charset="0"/>
                          <a:cs typeface="Arial" panose="020B0604020202020204" pitchFamily="34" charset="0"/>
                        </a:rPr>
                        <a:t>Weighted Average</a:t>
                      </a:r>
                      <a:endParaRPr lang="en-US" sz="1400" b="1" u="none" strike="noStrike">
                        <a:effectLst/>
                        <a:latin typeface="Arial" panose="020B0604020202020204" pitchFamily="34" charset="0"/>
                        <a:cs typeface="Arial" panose="020B0604020202020204" pitchFamily="34" charset="0"/>
                      </a:endParaRPr>
                    </a:p>
                  </a:txBody>
                  <a:tcPr marL="73834" marR="73834" marT="10255" marB="0" anchor="ctr">
                    <a:solidFill>
                      <a:srgbClr val="CCEDFF"/>
                    </a:solidFill>
                  </a:tcPr>
                </a:tc>
                <a:tc>
                  <a:txBody>
                    <a:bodyPr/>
                    <a:lstStyle/>
                    <a:p>
                      <a:pPr marL="0" marR="0" algn="l" fontAlgn="t">
                        <a:spcBef>
                          <a:spcPts val="0"/>
                        </a:spcBef>
                        <a:spcAft>
                          <a:spcPts val="0"/>
                        </a:spcAft>
                      </a:pPr>
                      <a:r>
                        <a:rPr lang="en-US" sz="1400" b="1" u="none" strike="noStrike">
                          <a:solidFill>
                            <a:srgbClr val="000000"/>
                          </a:solidFill>
                          <a:effectLst/>
                          <a:latin typeface="Arial" panose="020B0604020202020204" pitchFamily="34" charset="0"/>
                          <a:cs typeface="Arial" panose="020B0604020202020204" pitchFamily="34" charset="0"/>
                        </a:rPr>
                        <a:t>GRADE</a:t>
                      </a:r>
                      <a:endParaRPr lang="en-US" sz="1400" b="1" u="none" strike="noStrike">
                        <a:effectLst/>
                        <a:latin typeface="Arial" panose="020B0604020202020204" pitchFamily="34" charset="0"/>
                        <a:cs typeface="Arial" panose="020B0604020202020204" pitchFamily="34" charset="0"/>
                      </a:endParaRPr>
                    </a:p>
                  </a:txBody>
                  <a:tcPr marL="73834" marR="73834" marT="10255" marB="0" anchor="ctr">
                    <a:solidFill>
                      <a:srgbClr val="CCEDFF"/>
                    </a:solidFill>
                  </a:tcPr>
                </a:tc>
                <a:extLst>
                  <a:ext uri="{0D108BD9-81ED-4DB2-BD59-A6C34878D82A}">
                    <a16:rowId xmlns:a16="http://schemas.microsoft.com/office/drawing/2014/main" val="1829334916"/>
                  </a:ext>
                </a:extLst>
              </a:tr>
              <a:tr h="328242">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Mortality</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8.9</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Critical</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extLst>
                  <a:ext uri="{0D108BD9-81ED-4DB2-BD59-A6C34878D82A}">
                    <a16:rowId xmlns:a16="http://schemas.microsoft.com/office/drawing/2014/main" val="1784329717"/>
                  </a:ext>
                </a:extLst>
              </a:tr>
              <a:tr h="310063">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Kernicterus</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8.7</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Critical</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extLst>
                  <a:ext uri="{0D108BD9-81ED-4DB2-BD59-A6C34878D82A}">
                    <a16:rowId xmlns:a16="http://schemas.microsoft.com/office/drawing/2014/main" val="1157696682"/>
                  </a:ext>
                </a:extLst>
              </a:tr>
              <a:tr h="300570">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Acute neurological impairment</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8.3</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Critical</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extLst>
                  <a:ext uri="{0D108BD9-81ED-4DB2-BD59-A6C34878D82A}">
                    <a16:rowId xmlns:a16="http://schemas.microsoft.com/office/drawing/2014/main" val="1958317429"/>
                  </a:ext>
                </a:extLst>
              </a:tr>
              <a:tr h="335877">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Chronic neurological impairment</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8.5</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Critical</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extLst>
                  <a:ext uri="{0D108BD9-81ED-4DB2-BD59-A6C34878D82A}">
                    <a16:rowId xmlns:a16="http://schemas.microsoft.com/office/drawing/2014/main" val="2674227219"/>
                  </a:ext>
                </a:extLst>
              </a:tr>
              <a:tr h="274143">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Need for exchange transfusion</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7.3</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Critical</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extLst>
                  <a:ext uri="{0D108BD9-81ED-4DB2-BD59-A6C34878D82A}">
                    <a16:rowId xmlns:a16="http://schemas.microsoft.com/office/drawing/2014/main" val="2238179106"/>
                  </a:ext>
                </a:extLst>
              </a:tr>
              <a:tr h="326235">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Need to top up transfusion</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6.1</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Important</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extLst>
                  <a:ext uri="{0D108BD9-81ED-4DB2-BD59-A6C34878D82A}">
                    <a16:rowId xmlns:a16="http://schemas.microsoft.com/office/drawing/2014/main" val="2958216559"/>
                  </a:ext>
                </a:extLst>
              </a:tr>
              <a:tr h="326235">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Bilirubin level</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6.9</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Important</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extLst>
                  <a:ext uri="{0D108BD9-81ED-4DB2-BD59-A6C34878D82A}">
                    <a16:rowId xmlns:a16="http://schemas.microsoft.com/office/drawing/2014/main" val="3386741703"/>
                  </a:ext>
                </a:extLst>
              </a:tr>
              <a:tr h="266919">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Anemia</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5.7</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Important</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extLst>
                  <a:ext uri="{0D108BD9-81ED-4DB2-BD59-A6C34878D82A}">
                    <a16:rowId xmlns:a16="http://schemas.microsoft.com/office/drawing/2014/main" val="297140701"/>
                  </a:ext>
                </a:extLst>
              </a:tr>
              <a:tr h="242303">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Length of hospital stay</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5.7</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tc>
                  <a:txBody>
                    <a:bodyPr/>
                    <a:lstStyle/>
                    <a:p>
                      <a:pPr marL="0" marR="0" algn="l" fontAlgn="t">
                        <a:spcBef>
                          <a:spcPts val="0"/>
                        </a:spcBef>
                        <a:spcAft>
                          <a:spcPts val="0"/>
                        </a:spcAft>
                      </a:pPr>
                      <a:r>
                        <a:rPr lang="en-US" sz="1400" u="none" strike="noStrike">
                          <a:solidFill>
                            <a:srgbClr val="000000"/>
                          </a:solidFill>
                          <a:effectLst/>
                          <a:latin typeface="Arial" panose="020B0604020202020204" pitchFamily="34" charset="0"/>
                          <a:cs typeface="Arial" panose="020B0604020202020204" pitchFamily="34" charset="0"/>
                        </a:rPr>
                        <a:t>Important</a:t>
                      </a:r>
                      <a:endParaRPr lang="en-US" sz="1400" u="none" strike="noStrike">
                        <a:effectLst/>
                        <a:latin typeface="Arial" panose="020B0604020202020204" pitchFamily="34" charset="0"/>
                        <a:cs typeface="Arial" panose="020B0604020202020204" pitchFamily="34" charset="0"/>
                      </a:endParaRPr>
                    </a:p>
                  </a:txBody>
                  <a:tcPr marL="73834" marR="73834" marT="10255" marB="0" anchor="ctr"/>
                </a:tc>
                <a:extLst>
                  <a:ext uri="{0D108BD9-81ED-4DB2-BD59-A6C34878D82A}">
                    <a16:rowId xmlns:a16="http://schemas.microsoft.com/office/drawing/2014/main" val="3678125940"/>
                  </a:ext>
                </a:extLst>
              </a:tr>
            </a:tbl>
          </a:graphicData>
        </a:graphic>
      </p:graphicFrame>
      <p:sp>
        <p:nvSpPr>
          <p:cNvPr id="8" name="TextBox 7">
            <a:extLst>
              <a:ext uri="{FF2B5EF4-FFF2-40B4-BE49-F238E27FC236}">
                <a16:creationId xmlns:a16="http://schemas.microsoft.com/office/drawing/2014/main" id="{28DBFE85-1D74-E613-7A06-0141B0FAA1D3}"/>
              </a:ext>
            </a:extLst>
          </p:cNvPr>
          <p:cNvSpPr txBox="1"/>
          <p:nvPr/>
        </p:nvSpPr>
        <p:spPr>
          <a:xfrm>
            <a:off x="430858" y="812844"/>
            <a:ext cx="8570127" cy="584775"/>
          </a:xfrm>
          <a:prstGeom prst="rect">
            <a:avLst/>
          </a:prstGeom>
          <a:noFill/>
        </p:spPr>
        <p:txBody>
          <a:bodyPr wrap="square" lIns="91440" tIns="45720" rIns="91440" bIns="45720" anchor="t">
            <a:spAutoFit/>
          </a:bodyPr>
          <a:lstStyle/>
          <a:p>
            <a:r>
              <a:rPr lang="en-CA" sz="1600">
                <a:latin typeface="Arial"/>
                <a:cs typeface="Arial"/>
              </a:rPr>
              <a:t>Outcomes were ranked by level of importance using GRADE:</a:t>
            </a:r>
          </a:p>
          <a:p>
            <a:r>
              <a:rPr lang="en-CA" sz="1600" b="1">
                <a:solidFill>
                  <a:srgbClr val="FF0000"/>
                </a:solidFill>
                <a:latin typeface="Arial"/>
                <a:cs typeface="Arial"/>
              </a:rPr>
              <a:t> </a:t>
            </a:r>
            <a:endParaRPr lang="en-US" sz="1600" b="1">
              <a:solidFill>
                <a:srgbClr val="FF0000"/>
              </a:solidFill>
            </a:endParaRPr>
          </a:p>
        </p:txBody>
      </p:sp>
    </p:spTree>
    <p:custDataLst>
      <p:tags r:id="rId1"/>
    </p:custDataLst>
    <p:extLst>
      <p:ext uri="{BB962C8B-B14F-4D97-AF65-F5344CB8AC3E}">
        <p14:creationId xmlns:p14="http://schemas.microsoft.com/office/powerpoint/2010/main" val="340122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in graphic">
            <a:extLst>
              <a:ext uri="{FF2B5EF4-FFF2-40B4-BE49-F238E27FC236}">
                <a16:creationId xmlns:a16="http://schemas.microsoft.com/office/drawing/2014/main" id="{EE1D4413-ACF5-D2CE-A3D1-2D9F6EADC9D2}"/>
              </a:ext>
            </a:extLst>
          </p:cNvPr>
          <p:cNvPicPr/>
          <p:nvPr/>
        </p:nvPicPr>
        <p:blipFill>
          <a:blip r:embed="rId4"/>
          <a:stretch/>
        </p:blipFill>
        <p:spPr>
          <a:xfrm>
            <a:off x="3842339" y="447489"/>
            <a:ext cx="4005408" cy="4511096"/>
          </a:xfrm>
          <a:prstGeom prst="rect">
            <a:avLst/>
          </a:prstGeom>
          <a:ln>
            <a:noFill/>
          </a:ln>
        </p:spPr>
      </p:pic>
      <p:sp>
        <p:nvSpPr>
          <p:cNvPr id="2" name="Title 1"/>
          <p:cNvSpPr>
            <a:spLocks noGrp="1"/>
          </p:cNvSpPr>
          <p:nvPr>
            <p:ph type="title"/>
          </p:nvPr>
        </p:nvSpPr>
        <p:spPr>
          <a:xfrm>
            <a:off x="431329" y="403800"/>
            <a:ext cx="7767638" cy="1018215"/>
          </a:xfrm>
        </p:spPr>
        <p:txBody>
          <a:bodyPr vert="horz" lIns="0" tIns="0" rIns="0" bIns="0" rtlCol="0" anchor="t" anchorCtr="0">
            <a:normAutofit/>
          </a:bodyPr>
          <a:lstStyle/>
          <a:p>
            <a:r>
              <a:rPr lang="en-US" sz="2800" strike="noStrike" spc="-1">
                <a:latin typeface="Arial"/>
              </a:rPr>
              <a:t>Systematic review</a:t>
            </a:r>
          </a:p>
        </p:txBody>
      </p:sp>
      <p:sp>
        <p:nvSpPr>
          <p:cNvPr id="8" name="TextBox 7">
            <a:extLst>
              <a:ext uri="{FF2B5EF4-FFF2-40B4-BE49-F238E27FC236}">
                <a16:creationId xmlns:a16="http://schemas.microsoft.com/office/drawing/2014/main" id="{28DBFE85-1D74-E613-7A06-0141B0FAA1D3}"/>
              </a:ext>
            </a:extLst>
          </p:cNvPr>
          <p:cNvSpPr txBox="1"/>
          <p:nvPr/>
        </p:nvSpPr>
        <p:spPr>
          <a:xfrm>
            <a:off x="431152" y="965084"/>
            <a:ext cx="3217230" cy="3046988"/>
          </a:xfrm>
          <a:prstGeom prst="rect">
            <a:avLst/>
          </a:prstGeom>
          <a:noFill/>
        </p:spPr>
        <p:txBody>
          <a:bodyPr wrap="square" lIns="91440" tIns="45720" rIns="91440" bIns="45720" anchor="t">
            <a:spAutoFit/>
          </a:bodyPr>
          <a:lstStyle/>
          <a:p>
            <a:r>
              <a:rPr lang="en-CA" sz="1600">
                <a:latin typeface="Arial"/>
                <a:cs typeface="Arial"/>
              </a:rPr>
              <a:t>References to assess the use of IVIG for HDN:</a:t>
            </a:r>
          </a:p>
          <a:p>
            <a:pPr marL="285750" indent="-285750">
              <a:buFont typeface="Arial"/>
              <a:buChar char="•"/>
            </a:pPr>
            <a:r>
              <a:rPr lang="en-CA" sz="1600">
                <a:solidFill>
                  <a:srgbClr val="000000"/>
                </a:solidFill>
                <a:latin typeface="Arial"/>
                <a:cs typeface="Arial"/>
              </a:rPr>
              <a:t>1661 total records identified</a:t>
            </a:r>
          </a:p>
          <a:p>
            <a:pPr marL="285750" indent="-285750">
              <a:buFont typeface="Arial"/>
              <a:buChar char="•"/>
            </a:pPr>
            <a:r>
              <a:rPr lang="en-CA" sz="1600">
                <a:solidFill>
                  <a:srgbClr val="000000"/>
                </a:solidFill>
                <a:latin typeface="Arial"/>
                <a:cs typeface="Arial"/>
              </a:rPr>
              <a:t>1219 records excluded after screening </a:t>
            </a:r>
          </a:p>
          <a:p>
            <a:pPr marL="285750" indent="-285750">
              <a:buFont typeface="Arial"/>
              <a:buChar char="•"/>
            </a:pPr>
            <a:r>
              <a:rPr lang="en-CA" sz="1600">
                <a:solidFill>
                  <a:srgbClr val="000000"/>
                </a:solidFill>
                <a:latin typeface="Arial"/>
                <a:cs typeface="Arial"/>
              </a:rPr>
              <a:t>25 full-text articles assessed</a:t>
            </a:r>
          </a:p>
          <a:p>
            <a:endParaRPr lang="en-CA" sz="1600" b="1">
              <a:solidFill>
                <a:srgbClr val="FF0000"/>
              </a:solidFill>
              <a:latin typeface="Arial"/>
              <a:cs typeface="Arial"/>
            </a:endParaRPr>
          </a:p>
          <a:p>
            <a:r>
              <a:rPr lang="en-CA" sz="1600" b="1">
                <a:solidFill>
                  <a:srgbClr val="FF0000"/>
                </a:solidFill>
                <a:latin typeface="Arial"/>
                <a:cs typeface="Arial"/>
              </a:rPr>
              <a:t>A total of 4 studies were included in the qualitative synthesis</a:t>
            </a:r>
            <a:endParaRPr lang="en-CA" sz="1600">
              <a:solidFill>
                <a:srgbClr val="000000"/>
              </a:solidFill>
              <a:latin typeface="Arial"/>
              <a:ea typeface="Cambria"/>
              <a:cs typeface="Arial"/>
            </a:endParaRPr>
          </a:p>
          <a:p>
            <a:endParaRPr lang="en-CA" sz="1600">
              <a:latin typeface="Arial"/>
              <a:ea typeface="Cambria"/>
              <a:cs typeface="Arial"/>
            </a:endParaRPr>
          </a:p>
          <a:p>
            <a:r>
              <a:rPr lang="en-CA" sz="1600" b="1">
                <a:solidFill>
                  <a:srgbClr val="FF0000"/>
                </a:solidFill>
                <a:latin typeface="Arial"/>
                <a:cs typeface="Arial"/>
              </a:rPr>
              <a:t> </a:t>
            </a:r>
            <a:endParaRPr lang="en-US" sz="1600" b="1">
              <a:solidFill>
                <a:srgbClr val="FF0000"/>
              </a:solidFill>
            </a:endParaRPr>
          </a:p>
        </p:txBody>
      </p:sp>
    </p:spTree>
    <p:custDataLst>
      <p:tags r:id="rId1"/>
    </p:custDataLst>
    <p:extLst>
      <p:ext uri="{BB962C8B-B14F-4D97-AF65-F5344CB8AC3E}">
        <p14:creationId xmlns:p14="http://schemas.microsoft.com/office/powerpoint/2010/main" val="296038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86" y="319752"/>
            <a:ext cx="7403466" cy="604137"/>
          </a:xfrm>
        </p:spPr>
        <p:txBody>
          <a:bodyPr/>
          <a:lstStyle/>
          <a:p>
            <a:r>
              <a:rPr lang="en-US">
                <a:latin typeface="Arial"/>
                <a:cs typeface="Arial"/>
              </a:rPr>
              <a:t>Guideline reviewers</a:t>
            </a:r>
            <a:endParaRPr lang="en-CA">
              <a:latin typeface="Arial"/>
              <a:cs typeface="Arial"/>
            </a:endParaRPr>
          </a:p>
        </p:txBody>
      </p:sp>
      <p:sp>
        <p:nvSpPr>
          <p:cNvPr id="5" name="TextBox 4">
            <a:extLst>
              <a:ext uri="{FF2B5EF4-FFF2-40B4-BE49-F238E27FC236}">
                <a16:creationId xmlns:a16="http://schemas.microsoft.com/office/drawing/2014/main" id="{F80A3ECA-4073-DA53-6A35-0BFEF9C4125D}"/>
              </a:ext>
            </a:extLst>
          </p:cNvPr>
          <p:cNvSpPr txBox="1"/>
          <p:nvPr/>
        </p:nvSpPr>
        <p:spPr>
          <a:xfrm>
            <a:off x="378375" y="921898"/>
            <a:ext cx="8570127" cy="584775"/>
          </a:xfrm>
          <a:prstGeom prst="rect">
            <a:avLst/>
          </a:prstGeom>
          <a:noFill/>
        </p:spPr>
        <p:txBody>
          <a:bodyPr wrap="square">
            <a:spAutoFit/>
          </a:bodyPr>
          <a:lstStyle/>
          <a:p>
            <a:r>
              <a:rPr lang="en-CA" sz="1600">
                <a:latin typeface="Arial"/>
                <a:cs typeface="Arial"/>
              </a:rPr>
              <a:t>The guideline was reviewed by external and individual reviewers including:</a:t>
            </a:r>
          </a:p>
          <a:p>
            <a:r>
              <a:rPr lang="en-CA" sz="1600" b="1">
                <a:solidFill>
                  <a:srgbClr val="FF0000"/>
                </a:solidFill>
                <a:latin typeface="Arial"/>
                <a:cs typeface="Arial"/>
              </a:rPr>
              <a:t> </a:t>
            </a:r>
            <a:endParaRPr lang="en-US" sz="1600" b="1">
              <a:solidFill>
                <a:srgbClr val="FF0000"/>
              </a:solidFill>
            </a:endParaRPr>
          </a:p>
        </p:txBody>
      </p:sp>
      <p:graphicFrame>
        <p:nvGraphicFramePr>
          <p:cNvPr id="6" name="Table 5">
            <a:extLst>
              <a:ext uri="{FF2B5EF4-FFF2-40B4-BE49-F238E27FC236}">
                <a16:creationId xmlns:a16="http://schemas.microsoft.com/office/drawing/2014/main" id="{F7C96DD6-35DA-C734-CDE9-B700402F0828}"/>
              </a:ext>
            </a:extLst>
          </p:cNvPr>
          <p:cNvGraphicFramePr>
            <a:graphicFrameLocks noGrp="1"/>
          </p:cNvGraphicFramePr>
          <p:nvPr>
            <p:extLst>
              <p:ext uri="{D42A27DB-BD31-4B8C-83A1-F6EECF244321}">
                <p14:modId xmlns:p14="http://schemas.microsoft.com/office/powerpoint/2010/main" val="4003520439"/>
              </p:ext>
            </p:extLst>
          </p:nvPr>
        </p:nvGraphicFramePr>
        <p:xfrm>
          <a:off x="470552" y="1319932"/>
          <a:ext cx="8365834" cy="2568997"/>
        </p:xfrm>
        <a:graphic>
          <a:graphicData uri="http://schemas.openxmlformats.org/drawingml/2006/table">
            <a:tbl>
              <a:tblPr firstRow="1" firstCol="1" bandRow="1"/>
              <a:tblGrid>
                <a:gridCol w="5524884">
                  <a:extLst>
                    <a:ext uri="{9D8B030D-6E8A-4147-A177-3AD203B41FA5}">
                      <a16:colId xmlns:a16="http://schemas.microsoft.com/office/drawing/2014/main" val="160170348"/>
                    </a:ext>
                  </a:extLst>
                </a:gridCol>
                <a:gridCol w="2840950">
                  <a:extLst>
                    <a:ext uri="{9D8B030D-6E8A-4147-A177-3AD203B41FA5}">
                      <a16:colId xmlns:a16="http://schemas.microsoft.com/office/drawing/2014/main" val="45446845"/>
                    </a:ext>
                  </a:extLst>
                </a:gridCol>
              </a:tblGrid>
              <a:tr h="420163">
                <a:tc>
                  <a:txBody>
                    <a:bodyPr/>
                    <a:lstStyle/>
                    <a:p>
                      <a:pPr marL="0" marR="0" algn="l" fontAlgn="t">
                        <a:spcBef>
                          <a:spcPts val="0"/>
                        </a:spcBef>
                        <a:spcAft>
                          <a:spcPts val="0"/>
                        </a:spcAft>
                      </a:pPr>
                      <a:r>
                        <a:rPr lang="en-US" sz="16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 Organizations*</a:t>
                      </a:r>
                      <a:endParaRPr lang="en-US" sz="1600" b="1" i="0" u="none" strike="noStrike">
                        <a:effectLst/>
                        <a:latin typeface="Arial" panose="020B0604020202020204" pitchFamily="34" charset="0"/>
                        <a:cs typeface="Arial" panose="020B0604020202020204" pitchFamily="34" charset="0"/>
                      </a:endParaRPr>
                    </a:p>
                  </a:txBody>
                  <a:tcPr marL="73834" marR="73834" marT="10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DFF"/>
                    </a:solidFill>
                  </a:tcPr>
                </a:tc>
                <a:tc>
                  <a:txBody>
                    <a:bodyPr/>
                    <a:lstStyle/>
                    <a:p>
                      <a:pPr marL="0" marR="0" algn="l" fontAlgn="t">
                        <a:spcBef>
                          <a:spcPts val="0"/>
                        </a:spcBef>
                        <a:spcAft>
                          <a:spcPts val="0"/>
                        </a:spcAft>
                      </a:pPr>
                      <a:r>
                        <a:rPr lang="en-CA" sz="1600" b="1" i="0" u="none" strike="noStrike">
                          <a:effectLst/>
                          <a:latin typeface="Arial" panose="020B0604020202020204" pitchFamily="34" charset="0"/>
                          <a:cs typeface="Arial" panose="020B0604020202020204" pitchFamily="34" charset="0"/>
                        </a:rPr>
                        <a:t>Individuals*</a:t>
                      </a:r>
                      <a:endParaRPr lang="en-US" sz="1600" b="1" i="0" u="none" strike="noStrike">
                        <a:effectLst/>
                        <a:latin typeface="Arial" panose="020B0604020202020204" pitchFamily="34" charset="0"/>
                        <a:cs typeface="Arial" panose="020B0604020202020204" pitchFamily="34" charset="0"/>
                      </a:endParaRPr>
                    </a:p>
                  </a:txBody>
                  <a:tcPr marL="73834" marR="73834" marT="10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DFF"/>
                    </a:solidFill>
                  </a:tcPr>
                </a:tc>
                <a:extLst>
                  <a:ext uri="{0D108BD9-81ED-4DB2-BD59-A6C34878D82A}">
                    <a16:rowId xmlns:a16="http://schemas.microsoft.com/office/drawing/2014/main" val="1829334916"/>
                  </a:ext>
                </a:extLst>
              </a:tr>
              <a:tr h="528205">
                <a:tc>
                  <a:txBody>
                    <a:bodyPr/>
                    <a:lstStyle/>
                    <a:p>
                      <a:pPr marL="0" marR="0" algn="l" fontAlgn="t">
                        <a:spcBef>
                          <a:spcPts val="0"/>
                        </a:spcBef>
                        <a:spcAft>
                          <a:spcPts val="0"/>
                        </a:spcAft>
                      </a:pPr>
                      <a:r>
                        <a:rPr lang="en-CA" sz="1500" b="0" i="0" u="none" strike="noStrike">
                          <a:solidFill>
                            <a:srgbClr val="000000"/>
                          </a:solidFill>
                          <a:effectLst/>
                          <a:latin typeface="Arial"/>
                          <a:cs typeface="Arial"/>
                        </a:rPr>
                        <a:t>I</a:t>
                      </a:r>
                      <a:r>
                        <a:rPr lang="en-US" sz="1500" b="0" i="0" u="none" strike="noStrike">
                          <a:solidFill>
                            <a:srgbClr val="000000"/>
                          </a:solidFill>
                          <a:effectLst/>
                          <a:latin typeface="Arial"/>
                          <a:cs typeface="Arial"/>
                        </a:rPr>
                        <a:t>talian Society of Transfusion Medicine and Immunohematology (SIMTI)</a:t>
                      </a:r>
                      <a:endParaRPr lang="en-US" sz="1500" b="0" i="0" u="none" strike="noStrike">
                        <a:effectLst/>
                        <a:latin typeface="Arial"/>
                        <a:cs typeface="Arial"/>
                      </a:endParaRPr>
                    </a:p>
                  </a:txBody>
                  <a:tcPr marL="73834" marR="73834" marT="10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marL="0" marR="0" algn="l" fontAlgn="t">
                        <a:spcBef>
                          <a:spcPts val="0"/>
                        </a:spcBef>
                        <a:spcAft>
                          <a:spcPts val="0"/>
                        </a:spcAft>
                      </a:pPr>
                      <a:r>
                        <a:rPr lang="en-CA" sz="1600" b="0" i="0" u="none" strike="noStrike">
                          <a:effectLst/>
                          <a:latin typeface="Arial"/>
                          <a:cs typeface="Arial"/>
                        </a:rPr>
                        <a:t>Prakesh </a:t>
                      </a:r>
                      <a:r>
                        <a:rPr lang="en-CA" sz="1600" b="0" i="0" u="none" strike="noStrike" err="1">
                          <a:effectLst/>
                          <a:latin typeface="Arial"/>
                          <a:cs typeface="Arial"/>
                        </a:rPr>
                        <a:t>kumar</a:t>
                      </a:r>
                      <a:r>
                        <a:rPr lang="en-CA" sz="1600" b="0" i="0" u="none" strike="noStrike">
                          <a:effectLst/>
                          <a:latin typeface="Arial"/>
                          <a:cs typeface="Arial"/>
                        </a:rPr>
                        <a:t> Shah</a:t>
                      </a:r>
                      <a:endParaRPr lang="en-US" sz="1600" b="0" i="0" u="none" strike="noStrike">
                        <a:effectLst/>
                        <a:latin typeface="Arial"/>
                        <a:cs typeface="Arial"/>
                      </a:endParaRPr>
                    </a:p>
                  </a:txBody>
                  <a:tcPr marL="73834" marR="73834" marT="10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784329717"/>
                  </a:ext>
                </a:extLst>
              </a:tr>
              <a:tr h="360140">
                <a:tc>
                  <a:txBody>
                    <a:bodyPr/>
                    <a:lstStyle/>
                    <a:p>
                      <a:pPr marL="0" marR="0" algn="l" fontAlgn="t">
                        <a:spcBef>
                          <a:spcPts val="0"/>
                        </a:spcBef>
                        <a:spcAft>
                          <a:spcPts val="0"/>
                        </a:spcAft>
                      </a:pPr>
                      <a:r>
                        <a:rPr lang="en-US" sz="15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International Society of Blood Transfusion (ISBT)</a:t>
                      </a:r>
                      <a:endParaRPr lang="en-US" sz="1500" b="0" i="0" u="none" strike="noStrike">
                        <a:effectLst/>
                        <a:latin typeface="Arial" panose="020B0604020202020204" pitchFamily="34" charset="0"/>
                        <a:cs typeface="Arial" panose="020B0604020202020204" pitchFamily="34" charset="0"/>
                      </a:endParaRPr>
                    </a:p>
                  </a:txBody>
                  <a:tcPr marL="73834" marR="73834" marT="10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algn="l" fontAlgn="t">
                        <a:spcBef>
                          <a:spcPts val="0"/>
                        </a:spcBef>
                        <a:spcAft>
                          <a:spcPts val="0"/>
                        </a:spcAft>
                      </a:pPr>
                      <a:r>
                        <a:rPr lang="en-CA" sz="1600" b="0" i="0" u="none" strike="noStrike">
                          <a:effectLst/>
                          <a:latin typeface="Arial" panose="020B0604020202020204" pitchFamily="34" charset="0"/>
                          <a:cs typeface="Arial" panose="020B0604020202020204" pitchFamily="34" charset="0"/>
                        </a:rPr>
                        <a:t>Michael </a:t>
                      </a:r>
                      <a:r>
                        <a:rPr lang="en-CA" sz="1600" b="0" i="0" u="none" strike="noStrike" err="1">
                          <a:effectLst/>
                          <a:latin typeface="Arial" panose="020B0604020202020204" pitchFamily="34" charset="0"/>
                          <a:cs typeface="Arial" panose="020B0604020202020204" pitchFamily="34" charset="0"/>
                        </a:rPr>
                        <a:t>Narvey</a:t>
                      </a:r>
                      <a:endParaRPr lang="en-US" sz="1600" b="0" i="0" u="none" strike="noStrike">
                        <a:effectLst/>
                        <a:latin typeface="Arial" panose="020B0604020202020204" pitchFamily="34" charset="0"/>
                        <a:cs typeface="Arial" panose="020B0604020202020204" pitchFamily="34" charset="0"/>
                      </a:endParaRPr>
                    </a:p>
                  </a:txBody>
                  <a:tcPr marL="73834" marR="73834" marT="10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57696682"/>
                  </a:ext>
                </a:extLst>
              </a:tr>
              <a:tr h="348135">
                <a:tc>
                  <a:txBody>
                    <a:bodyPr/>
                    <a:lstStyle/>
                    <a:p>
                      <a:pPr marL="0" marR="0" algn="l" fontAlgn="t">
                        <a:spcBef>
                          <a:spcPts val="0"/>
                        </a:spcBef>
                        <a:spcAft>
                          <a:spcPts val="0"/>
                        </a:spcAft>
                      </a:pPr>
                      <a:r>
                        <a:rPr lang="en-US" sz="15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American Society of Hematology (ASH)</a:t>
                      </a:r>
                      <a:endParaRPr lang="en-US" sz="1500" b="0" i="0" u="none" strike="noStrike">
                        <a:effectLst/>
                        <a:latin typeface="Arial" panose="020B0604020202020204" pitchFamily="34" charset="0"/>
                        <a:cs typeface="Arial" panose="020B0604020202020204" pitchFamily="34" charset="0"/>
                      </a:endParaRPr>
                    </a:p>
                  </a:txBody>
                  <a:tcPr marL="73834" marR="73834" marT="10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algn="l" fontAlgn="t">
                        <a:spcBef>
                          <a:spcPts val="0"/>
                        </a:spcBef>
                        <a:spcAft>
                          <a:spcPts val="0"/>
                        </a:spcAft>
                      </a:pPr>
                      <a:r>
                        <a:rPr lang="en-CA" sz="1600" b="0" i="0" u="none" strike="noStrike">
                          <a:effectLst/>
                          <a:latin typeface="Arial" panose="020B0604020202020204" pitchFamily="34" charset="0"/>
                          <a:cs typeface="Arial" panose="020B0604020202020204" pitchFamily="34" charset="0"/>
                        </a:rPr>
                        <a:t>James Cummings</a:t>
                      </a:r>
                      <a:endParaRPr lang="en-US" sz="1600" b="0" i="0" u="none" strike="noStrike">
                        <a:effectLst/>
                        <a:latin typeface="Arial" panose="020B0604020202020204" pitchFamily="34" charset="0"/>
                        <a:cs typeface="Arial" panose="020B0604020202020204" pitchFamily="34" charset="0"/>
                      </a:endParaRPr>
                    </a:p>
                  </a:txBody>
                  <a:tcPr marL="73834" marR="73834" marT="10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958317429"/>
                  </a:ext>
                </a:extLst>
              </a:tr>
              <a:tr h="384149">
                <a:tc>
                  <a:txBody>
                    <a:bodyPr/>
                    <a:lstStyle/>
                    <a:p>
                      <a:pPr marL="0" marR="0" algn="l" fontAlgn="t">
                        <a:spcBef>
                          <a:spcPts val="0"/>
                        </a:spcBef>
                        <a:spcAft>
                          <a:spcPts val="0"/>
                        </a:spcAft>
                      </a:pPr>
                      <a:r>
                        <a:rPr lang="en-US" sz="15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American Society of Pediatric Hematology/Oncology (ASPHO)</a:t>
                      </a:r>
                      <a:endParaRPr lang="en-US" sz="1500" b="0" i="0" u="none" strike="noStrike">
                        <a:effectLst/>
                        <a:latin typeface="Arial" panose="020B0604020202020204" pitchFamily="34" charset="0"/>
                        <a:cs typeface="Arial" panose="020B0604020202020204" pitchFamily="34" charset="0"/>
                      </a:endParaRPr>
                    </a:p>
                  </a:txBody>
                  <a:tcPr marL="73834" marR="73834" marT="10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marL="0" marR="0" algn="l" fontAlgn="t">
                        <a:spcBef>
                          <a:spcPts val="0"/>
                        </a:spcBef>
                        <a:spcAft>
                          <a:spcPts val="0"/>
                        </a:spcAft>
                      </a:pPr>
                      <a:endParaRPr lang="en-US" sz="1600" b="0" i="0" u="none" strike="noStrike">
                        <a:effectLst/>
                        <a:latin typeface="Arial" panose="020B0604020202020204" pitchFamily="34" charset="0"/>
                        <a:cs typeface="Arial" panose="020B0604020202020204" pitchFamily="34" charset="0"/>
                      </a:endParaRPr>
                    </a:p>
                  </a:txBody>
                  <a:tcPr marL="73834" marR="73834" marT="10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74227219"/>
                  </a:ext>
                </a:extLst>
              </a:tr>
              <a:tr h="528205">
                <a:tc>
                  <a:txBody>
                    <a:bodyPr/>
                    <a:lstStyle/>
                    <a:p>
                      <a:pPr marL="0" marR="0" algn="l" fontAlgn="t">
                        <a:spcBef>
                          <a:spcPts val="0"/>
                        </a:spcBef>
                        <a:spcAft>
                          <a:spcPts val="0"/>
                        </a:spcAft>
                      </a:pPr>
                      <a:r>
                        <a:rPr lang="en-US" sz="15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Association for the Advancement of Blood and Biotherapies (AABB)</a:t>
                      </a:r>
                      <a:endParaRPr lang="en-US" sz="1500" b="0" i="0" u="none" strike="noStrike">
                        <a:effectLst/>
                        <a:latin typeface="Arial" panose="020B0604020202020204" pitchFamily="34" charset="0"/>
                        <a:cs typeface="Arial" panose="020B0604020202020204" pitchFamily="34" charset="0"/>
                      </a:endParaRPr>
                    </a:p>
                  </a:txBody>
                  <a:tcPr marL="73834" marR="73834" marT="10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algn="l" fontAlgn="t">
                        <a:spcBef>
                          <a:spcPts val="0"/>
                        </a:spcBef>
                        <a:spcAft>
                          <a:spcPts val="0"/>
                        </a:spcAft>
                      </a:pPr>
                      <a:endParaRPr lang="en-US" sz="1600" b="0" i="0" u="none" strike="noStrike">
                        <a:effectLst/>
                        <a:latin typeface="Arial" panose="020B0604020202020204" pitchFamily="34" charset="0"/>
                        <a:cs typeface="Arial" panose="020B0604020202020204" pitchFamily="34" charset="0"/>
                      </a:endParaRPr>
                    </a:p>
                  </a:txBody>
                  <a:tcPr marL="73834" marR="73834" marT="102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179106"/>
                  </a:ext>
                </a:extLst>
              </a:tr>
            </a:tbl>
          </a:graphicData>
        </a:graphic>
      </p:graphicFrame>
      <p:sp>
        <p:nvSpPr>
          <p:cNvPr id="8" name="TextBox 7">
            <a:extLst>
              <a:ext uri="{FF2B5EF4-FFF2-40B4-BE49-F238E27FC236}">
                <a16:creationId xmlns:a16="http://schemas.microsoft.com/office/drawing/2014/main" id="{81A661EE-D28A-2DDB-FE03-155B1EAEFAE3}"/>
              </a:ext>
            </a:extLst>
          </p:cNvPr>
          <p:cNvSpPr txBox="1"/>
          <p:nvPr/>
        </p:nvSpPr>
        <p:spPr>
          <a:xfrm>
            <a:off x="378375" y="3858748"/>
            <a:ext cx="6802355" cy="338554"/>
          </a:xfrm>
          <a:prstGeom prst="rect">
            <a:avLst/>
          </a:prstGeom>
          <a:noFill/>
        </p:spPr>
        <p:txBody>
          <a:bodyPr wrap="square" lIns="91440" tIns="45720" rIns="91440" bIns="45720" anchor="t">
            <a:spAutoFit/>
          </a:bodyPr>
          <a:lstStyle/>
          <a:p>
            <a:r>
              <a:rPr lang="en-CA" sz="1600" b="1">
                <a:solidFill>
                  <a:srgbClr val="FF0000"/>
                </a:solidFill>
                <a:latin typeface="Arial"/>
                <a:cs typeface="Arial"/>
              </a:rPr>
              <a:t>*</a:t>
            </a:r>
            <a:r>
              <a:rPr lang="en-US" sz="1600" b="1">
                <a:solidFill>
                  <a:srgbClr val="FF0000"/>
                </a:solidFill>
                <a:latin typeface="Arial"/>
                <a:cs typeface="Arial"/>
              </a:rPr>
              <a:t> Reviewers were not asked to endorse recommendations</a:t>
            </a:r>
            <a:endParaRPr lang="en-US" sz="1600" b="1">
              <a:solidFill>
                <a:srgbClr val="FF0000"/>
              </a:solidFill>
            </a:endParaRPr>
          </a:p>
        </p:txBody>
      </p:sp>
    </p:spTree>
    <p:custDataLst>
      <p:tags r:id="rId1"/>
    </p:custDataLst>
    <p:extLst>
      <p:ext uri="{BB962C8B-B14F-4D97-AF65-F5344CB8AC3E}">
        <p14:creationId xmlns:p14="http://schemas.microsoft.com/office/powerpoint/2010/main" val="865112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30EA-D649-43E6-AEE4-A7341A7B65A1}"/>
              </a:ext>
            </a:extLst>
          </p:cNvPr>
          <p:cNvSpPr>
            <a:spLocks noGrp="1"/>
          </p:cNvSpPr>
          <p:nvPr>
            <p:ph type="title"/>
          </p:nvPr>
        </p:nvSpPr>
        <p:spPr/>
        <p:txBody>
          <a:bodyPr/>
          <a:lstStyle/>
          <a:p>
            <a:r>
              <a:rPr lang="en-CA" sz="4400">
                <a:latin typeface="Arial"/>
                <a:cs typeface="Arial"/>
              </a:rPr>
              <a:t>HDN guideline </a:t>
            </a:r>
            <a:br>
              <a:rPr lang="en-CA" sz="4400">
                <a:latin typeface="Arial"/>
                <a:cs typeface="Arial"/>
              </a:rPr>
            </a:br>
            <a:r>
              <a:rPr lang="en-CA" sz="4400">
                <a:latin typeface="Arial"/>
                <a:cs typeface="Arial"/>
              </a:rPr>
              <a:t>recommendations </a:t>
            </a:r>
            <a:endParaRPr lang="en-US">
              <a:latin typeface="Arial"/>
              <a:cs typeface="Arial"/>
            </a:endParaRPr>
          </a:p>
        </p:txBody>
      </p:sp>
      <p:sp>
        <p:nvSpPr>
          <p:cNvPr id="3" name="Text Placeholder 2">
            <a:extLst>
              <a:ext uri="{FF2B5EF4-FFF2-40B4-BE49-F238E27FC236}">
                <a16:creationId xmlns:a16="http://schemas.microsoft.com/office/drawing/2014/main" id="{0D23D57E-0130-C7ED-DCFB-F23652BEA237}"/>
              </a:ext>
            </a:extLst>
          </p:cNvPr>
          <p:cNvSpPr>
            <a:spLocks noGrp="1"/>
          </p:cNvSpPr>
          <p:nvPr>
            <p:ph type="body" sz="quarter" idx="10"/>
          </p:nvPr>
        </p:nvSpPr>
        <p:spPr/>
        <p:txBody>
          <a:bodyPr vert="horz" lIns="0" tIns="0" rIns="0" bIns="0" rtlCol="0" anchor="b">
            <a:noAutofit/>
          </a:bodyPr>
          <a:lstStyle/>
          <a:p>
            <a:pPr>
              <a:spcBef>
                <a:spcPts val="0"/>
              </a:spcBef>
            </a:pPr>
            <a:r>
              <a:rPr lang="en-US" sz="1800" b="0">
                <a:latin typeface="Arial"/>
                <a:cs typeface="Arial"/>
              </a:rPr>
              <a:t>Recommendations are not intended to replace either the physicians' clinical judgement of the specific case or the physicians' personal experience. Final treatment decisions should be made by the treating physician with consideration of current clinical details.</a:t>
            </a:r>
            <a:endParaRPr lang="en-US">
              <a:latin typeface="Arial"/>
              <a:cs typeface="Arial"/>
            </a:endParaRPr>
          </a:p>
        </p:txBody>
      </p:sp>
    </p:spTree>
    <p:extLst>
      <p:ext uri="{BB962C8B-B14F-4D97-AF65-F5344CB8AC3E}">
        <p14:creationId xmlns:p14="http://schemas.microsoft.com/office/powerpoint/2010/main" val="77414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55FBF-9A74-7720-6580-5A1F2F636B33}"/>
              </a:ext>
            </a:extLst>
          </p:cNvPr>
          <p:cNvSpPr>
            <a:spLocks noGrp="1"/>
          </p:cNvSpPr>
          <p:nvPr>
            <p:ph type="title"/>
          </p:nvPr>
        </p:nvSpPr>
        <p:spPr/>
        <p:txBody>
          <a:bodyPr/>
          <a:lstStyle/>
          <a:p>
            <a:r>
              <a:rPr lang="en-CA"/>
              <a:t>Management of Rh-mediated HDN</a:t>
            </a:r>
            <a:endParaRPr lang="en-US"/>
          </a:p>
        </p:txBody>
      </p:sp>
      <p:sp>
        <p:nvSpPr>
          <p:cNvPr id="3" name="Content Placeholder 2">
            <a:extLst>
              <a:ext uri="{FF2B5EF4-FFF2-40B4-BE49-F238E27FC236}">
                <a16:creationId xmlns:a16="http://schemas.microsoft.com/office/drawing/2014/main" id="{C2FBD35E-82A1-5CDA-9B0C-E5CDCA6B7409}"/>
              </a:ext>
            </a:extLst>
          </p:cNvPr>
          <p:cNvSpPr>
            <a:spLocks noGrp="1"/>
          </p:cNvSpPr>
          <p:nvPr>
            <p:ph sz="quarter" idx="17"/>
          </p:nvPr>
        </p:nvSpPr>
        <p:spPr>
          <a:xfrm>
            <a:off x="656411" y="1284280"/>
            <a:ext cx="7734300" cy="3060700"/>
          </a:xfrm>
        </p:spPr>
        <p:txBody>
          <a:bodyPr/>
          <a:lstStyle/>
          <a:p>
            <a:pPr marL="0" indent="0" algn="ctr">
              <a:buNone/>
            </a:pPr>
            <a:r>
              <a:rPr lang="en-US" b="1" i="0">
                <a:solidFill>
                  <a:srgbClr val="FF0000"/>
                </a:solidFill>
                <a:effectLst/>
              </a:rPr>
              <a:t>In neonates with Rh-mediated HDN, routine IVIG is not recommended to reduce the need for ET.</a:t>
            </a:r>
          </a:p>
          <a:p>
            <a:endParaRPr lang="en-US">
              <a:solidFill>
                <a:srgbClr val="1C1D1E"/>
              </a:solidFill>
            </a:endParaRPr>
          </a:p>
          <a:p>
            <a:r>
              <a:rPr lang="en-US">
                <a:solidFill>
                  <a:srgbClr val="1C1D1E"/>
                </a:solidFill>
              </a:rPr>
              <a:t>This recommendation was evaluated as conditional with </a:t>
            </a:r>
            <a:r>
              <a:rPr lang="en-US" b="0" i="0">
                <a:solidFill>
                  <a:srgbClr val="1C1D1E"/>
                </a:solidFill>
                <a:effectLst/>
              </a:rPr>
              <a:t>low certainty of evidence of effects.</a:t>
            </a:r>
          </a:p>
          <a:p>
            <a:endParaRPr lang="en-US">
              <a:solidFill>
                <a:srgbClr val="1C1D1E"/>
              </a:solidFill>
            </a:endParaRPr>
          </a:p>
          <a:p>
            <a:r>
              <a:rPr lang="en-US" i="1">
                <a:solidFill>
                  <a:srgbClr val="1C1D1E"/>
                </a:solidFill>
              </a:rPr>
              <a:t>Routine</a:t>
            </a:r>
            <a:r>
              <a:rPr lang="en-US">
                <a:solidFill>
                  <a:srgbClr val="1C1D1E"/>
                </a:solidFill>
              </a:rPr>
              <a:t> refers to prophylactic IVIG use to prevent progression to severe consequences of </a:t>
            </a:r>
            <a:r>
              <a:rPr lang="en-US" err="1">
                <a:solidFill>
                  <a:srgbClr val="1C1D1E"/>
                </a:solidFill>
              </a:rPr>
              <a:t>hyperbilirubinaemia</a:t>
            </a:r>
            <a:r>
              <a:rPr lang="en-US">
                <a:solidFill>
                  <a:srgbClr val="1C1D1E"/>
                </a:solidFill>
              </a:rPr>
              <a:t>. </a:t>
            </a:r>
            <a:endParaRPr lang="en-US"/>
          </a:p>
        </p:txBody>
      </p:sp>
    </p:spTree>
    <p:custDataLst>
      <p:tags r:id="rId1"/>
    </p:custDataLst>
    <p:extLst>
      <p:ext uri="{BB962C8B-B14F-4D97-AF65-F5344CB8AC3E}">
        <p14:creationId xmlns:p14="http://schemas.microsoft.com/office/powerpoint/2010/main" val="2805230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55FBF-9A74-7720-6580-5A1F2F636B33}"/>
              </a:ext>
            </a:extLst>
          </p:cNvPr>
          <p:cNvSpPr>
            <a:spLocks noGrp="1"/>
          </p:cNvSpPr>
          <p:nvPr>
            <p:ph type="title"/>
          </p:nvPr>
        </p:nvSpPr>
        <p:spPr/>
        <p:txBody>
          <a:bodyPr/>
          <a:lstStyle/>
          <a:p>
            <a:r>
              <a:rPr lang="en-CA"/>
              <a:t>Management of ABO-mediated HDN</a:t>
            </a:r>
            <a:endParaRPr lang="en-US"/>
          </a:p>
        </p:txBody>
      </p:sp>
      <p:sp>
        <p:nvSpPr>
          <p:cNvPr id="3" name="Content Placeholder 2">
            <a:extLst>
              <a:ext uri="{FF2B5EF4-FFF2-40B4-BE49-F238E27FC236}">
                <a16:creationId xmlns:a16="http://schemas.microsoft.com/office/drawing/2014/main" id="{C2FBD35E-82A1-5CDA-9B0C-E5CDCA6B7409}"/>
              </a:ext>
            </a:extLst>
          </p:cNvPr>
          <p:cNvSpPr>
            <a:spLocks noGrp="1"/>
          </p:cNvSpPr>
          <p:nvPr>
            <p:ph sz="quarter" idx="17"/>
          </p:nvPr>
        </p:nvSpPr>
        <p:spPr>
          <a:xfrm>
            <a:off x="656411" y="1326508"/>
            <a:ext cx="7734300" cy="3060700"/>
          </a:xfrm>
        </p:spPr>
        <p:txBody>
          <a:bodyPr/>
          <a:lstStyle/>
          <a:p>
            <a:pPr marL="0" indent="0" algn="ctr">
              <a:buNone/>
            </a:pPr>
            <a:r>
              <a:rPr lang="en-US" b="1" i="0">
                <a:solidFill>
                  <a:srgbClr val="FF0000"/>
                </a:solidFill>
                <a:effectLst/>
              </a:rPr>
              <a:t>In neonates at risk of ABO-mediated HDN, routine IVIG is not recommended to reduce the need for ET.</a:t>
            </a:r>
          </a:p>
          <a:p>
            <a:endParaRPr lang="en-US" b="0" i="0">
              <a:solidFill>
                <a:srgbClr val="1C1D1E"/>
              </a:solidFill>
              <a:effectLst/>
            </a:endParaRPr>
          </a:p>
          <a:p>
            <a:r>
              <a:rPr lang="en-US">
                <a:solidFill>
                  <a:srgbClr val="1C1D1E"/>
                </a:solidFill>
              </a:rPr>
              <a:t>This recommendation was evaluated as conditional with very low certainty of evidence of effects.</a:t>
            </a:r>
            <a:endParaRPr lang="en-US" b="0" i="0">
              <a:solidFill>
                <a:srgbClr val="1C1D1E"/>
              </a:solidFill>
              <a:effectLst/>
            </a:endParaRPr>
          </a:p>
          <a:p>
            <a:endParaRPr lang="en-US">
              <a:solidFill>
                <a:srgbClr val="1C1D1E"/>
              </a:solidFill>
            </a:endParaRPr>
          </a:p>
          <a:p>
            <a:r>
              <a:rPr lang="en-US" i="1">
                <a:solidFill>
                  <a:srgbClr val="1C1D1E"/>
                </a:solidFill>
              </a:rPr>
              <a:t>Routine</a:t>
            </a:r>
            <a:r>
              <a:rPr lang="en-US">
                <a:solidFill>
                  <a:srgbClr val="1C1D1E"/>
                </a:solidFill>
              </a:rPr>
              <a:t> refers to prophylactic IVIG use to prevent progression to severe consequences of </a:t>
            </a:r>
            <a:r>
              <a:rPr lang="en-US" err="1">
                <a:solidFill>
                  <a:srgbClr val="1C1D1E"/>
                </a:solidFill>
              </a:rPr>
              <a:t>hyperbilirubinaemia</a:t>
            </a:r>
            <a:r>
              <a:rPr lang="en-US">
                <a:solidFill>
                  <a:srgbClr val="1C1D1E"/>
                </a:solidFill>
              </a:rPr>
              <a:t>. </a:t>
            </a:r>
            <a:endParaRPr lang="en-US"/>
          </a:p>
        </p:txBody>
      </p:sp>
    </p:spTree>
    <p:custDataLst>
      <p:tags r:id="rId1"/>
    </p:custDataLst>
    <p:extLst>
      <p:ext uri="{BB962C8B-B14F-4D97-AF65-F5344CB8AC3E}">
        <p14:creationId xmlns:p14="http://schemas.microsoft.com/office/powerpoint/2010/main" val="934682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55FBF-9A74-7720-6580-5A1F2F636B33}"/>
              </a:ext>
            </a:extLst>
          </p:cNvPr>
          <p:cNvSpPr>
            <a:spLocks noGrp="1"/>
          </p:cNvSpPr>
          <p:nvPr>
            <p:ph type="title"/>
          </p:nvPr>
        </p:nvSpPr>
        <p:spPr>
          <a:xfrm>
            <a:off x="656410" y="266065"/>
            <a:ext cx="7806869" cy="1018215"/>
          </a:xfrm>
        </p:spPr>
        <p:txBody>
          <a:bodyPr/>
          <a:lstStyle/>
          <a:p>
            <a:r>
              <a:rPr lang="en-CA"/>
              <a:t>Severe </a:t>
            </a:r>
            <a:r>
              <a:rPr lang="en-CA" err="1"/>
              <a:t>hyperbilirubinaemia</a:t>
            </a:r>
            <a:endParaRPr lang="en-US"/>
          </a:p>
        </p:txBody>
      </p:sp>
      <p:sp>
        <p:nvSpPr>
          <p:cNvPr id="3" name="Content Placeholder 2">
            <a:extLst>
              <a:ext uri="{FF2B5EF4-FFF2-40B4-BE49-F238E27FC236}">
                <a16:creationId xmlns:a16="http://schemas.microsoft.com/office/drawing/2014/main" id="{C2FBD35E-82A1-5CDA-9B0C-E5CDCA6B7409}"/>
              </a:ext>
            </a:extLst>
          </p:cNvPr>
          <p:cNvSpPr>
            <a:spLocks noGrp="1"/>
          </p:cNvSpPr>
          <p:nvPr>
            <p:ph sz="quarter" idx="17"/>
          </p:nvPr>
        </p:nvSpPr>
        <p:spPr/>
        <p:txBody>
          <a:bodyPr/>
          <a:lstStyle/>
          <a:p>
            <a:r>
              <a:rPr lang="en-US" b="0" i="0">
                <a:solidFill>
                  <a:srgbClr val="1C1D1E"/>
                </a:solidFill>
                <a:effectLst/>
              </a:rPr>
              <a:t>In neonates where </a:t>
            </a:r>
            <a:r>
              <a:rPr lang="en-US" b="0" i="0" err="1">
                <a:solidFill>
                  <a:srgbClr val="1C1D1E"/>
                </a:solidFill>
                <a:effectLst/>
              </a:rPr>
              <a:t>hyperbilirubinaemia</a:t>
            </a:r>
            <a:r>
              <a:rPr lang="en-US" b="0" i="0">
                <a:solidFill>
                  <a:srgbClr val="1C1D1E"/>
                </a:solidFill>
                <a:effectLst/>
              </a:rPr>
              <a:t> is severe (unresponsive to intensive PT) and requirement for ET is emergent, but not available on site within a timely manner, no evidence-based recommendations regarding the use of IVIG can be made. </a:t>
            </a:r>
          </a:p>
          <a:p>
            <a:pPr marL="0" indent="0">
              <a:buNone/>
            </a:pPr>
            <a:endParaRPr lang="en-US" b="0" i="0">
              <a:solidFill>
                <a:srgbClr val="1C1D1E"/>
              </a:solidFill>
              <a:effectLst/>
            </a:endParaRPr>
          </a:p>
          <a:p>
            <a:r>
              <a:rPr lang="en-US" b="0" i="0">
                <a:solidFill>
                  <a:srgbClr val="1C1D1E"/>
                </a:solidFill>
                <a:effectLst/>
              </a:rPr>
              <a:t>Various non-evidence-based treatment suggestions have been described, but none can be endorsed at this time</a:t>
            </a:r>
            <a:r>
              <a:rPr lang="en-US" b="0" i="0">
                <a:solidFill>
                  <a:srgbClr val="1C1D1E"/>
                </a:solidFill>
                <a:effectLst/>
                <a:latin typeface="Open Sans" pitchFamily="2" charset="0"/>
              </a:rPr>
              <a:t>.</a:t>
            </a:r>
          </a:p>
          <a:p>
            <a:endParaRPr lang="en-US"/>
          </a:p>
        </p:txBody>
      </p:sp>
    </p:spTree>
    <p:custDataLst>
      <p:tags r:id="rId1"/>
    </p:custDataLst>
    <p:extLst>
      <p:ext uri="{BB962C8B-B14F-4D97-AF65-F5344CB8AC3E}">
        <p14:creationId xmlns:p14="http://schemas.microsoft.com/office/powerpoint/2010/main" val="4068550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Hemolytic disease of the newborn (HDN)</a:t>
            </a:r>
            <a:endParaRPr lang="en-US"/>
          </a:p>
        </p:txBody>
      </p:sp>
      <p:sp>
        <p:nvSpPr>
          <p:cNvPr id="3" name="Text Placeholder 2"/>
          <p:cNvSpPr>
            <a:spLocks noGrp="1"/>
          </p:cNvSpPr>
          <p:nvPr>
            <p:ph type="body" sz="quarter" idx="10"/>
          </p:nvPr>
        </p:nvSpPr>
        <p:spPr>
          <a:xfrm>
            <a:off x="685800" y="2511425"/>
            <a:ext cx="6159954" cy="1268413"/>
          </a:xfrm>
        </p:spPr>
        <p:txBody>
          <a:bodyPr/>
          <a:lstStyle/>
          <a:p>
            <a:endParaRPr lang="en-CA">
              <a:latin typeface="Arial"/>
              <a:cs typeface="Arial"/>
            </a:endParaRPr>
          </a:p>
          <a:p>
            <a:r>
              <a:rPr lang="en-CA">
                <a:latin typeface="Arial"/>
                <a:cs typeface="Arial"/>
              </a:rPr>
              <a:t>IVIG in the management of Rh- and ABO-mediated HDN</a:t>
            </a:r>
            <a:endParaRPr lang="en-US">
              <a:latin typeface="Arial"/>
              <a:cs typeface="Arial"/>
            </a:endParaRPr>
          </a:p>
        </p:txBody>
      </p:sp>
      <p:sp>
        <p:nvSpPr>
          <p:cNvPr id="6" name="Text Placeholder 5">
            <a:extLst>
              <a:ext uri="{FF2B5EF4-FFF2-40B4-BE49-F238E27FC236}">
                <a16:creationId xmlns:a16="http://schemas.microsoft.com/office/drawing/2014/main" id="{44659CA1-8254-5474-C732-7416C7E73015}"/>
              </a:ext>
            </a:extLst>
          </p:cNvPr>
          <p:cNvSpPr>
            <a:spLocks noGrp="1"/>
          </p:cNvSpPr>
          <p:nvPr>
            <p:ph type="body" sz="quarter" idx="11"/>
          </p:nvPr>
        </p:nvSpPr>
        <p:spPr/>
        <p:txBody>
          <a:bodyPr vert="horz" lIns="0" tIns="0" rIns="0" bIns="0" rtlCol="0" anchor="b">
            <a:noAutofit/>
          </a:bodyPr>
          <a:lstStyle/>
          <a:p>
            <a:pPr algn="just"/>
            <a:r>
              <a:rPr lang="en-CA" sz="1400"/>
              <a:t>Slides prepared August 2023</a:t>
            </a:r>
            <a:endParaRPr lang="en-US" sz="1400"/>
          </a:p>
        </p:txBody>
      </p:sp>
    </p:spTree>
    <p:custDataLst>
      <p:tags r:id="rId1"/>
    </p:custDataLst>
    <p:extLst>
      <p:ext uri="{BB962C8B-B14F-4D97-AF65-F5344CB8AC3E}">
        <p14:creationId xmlns:p14="http://schemas.microsoft.com/office/powerpoint/2010/main" val="540211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55FBF-9A74-7720-6580-5A1F2F636B33}"/>
              </a:ext>
            </a:extLst>
          </p:cNvPr>
          <p:cNvSpPr>
            <a:spLocks noGrp="1"/>
          </p:cNvSpPr>
          <p:nvPr>
            <p:ph type="title"/>
          </p:nvPr>
        </p:nvSpPr>
        <p:spPr/>
        <p:txBody>
          <a:bodyPr/>
          <a:lstStyle/>
          <a:p>
            <a:r>
              <a:rPr lang="en-CA"/>
              <a:t>Summary of guideline conclusions</a:t>
            </a:r>
            <a:endParaRPr lang="en-US"/>
          </a:p>
        </p:txBody>
      </p:sp>
      <p:sp>
        <p:nvSpPr>
          <p:cNvPr id="3" name="Content Placeholder 2">
            <a:extLst>
              <a:ext uri="{FF2B5EF4-FFF2-40B4-BE49-F238E27FC236}">
                <a16:creationId xmlns:a16="http://schemas.microsoft.com/office/drawing/2014/main" id="{C2FBD35E-82A1-5CDA-9B0C-E5CDCA6B7409}"/>
              </a:ext>
            </a:extLst>
          </p:cNvPr>
          <p:cNvSpPr>
            <a:spLocks noGrp="1"/>
          </p:cNvSpPr>
          <p:nvPr>
            <p:ph sz="quarter" idx="17"/>
          </p:nvPr>
        </p:nvSpPr>
        <p:spPr>
          <a:xfrm>
            <a:off x="656411" y="1275708"/>
            <a:ext cx="7734300" cy="3060700"/>
          </a:xfrm>
        </p:spPr>
        <p:txBody>
          <a:bodyPr/>
          <a:lstStyle/>
          <a:p>
            <a:pPr marL="0" indent="0">
              <a:buNone/>
            </a:pPr>
            <a:endParaRPr lang="en-US">
              <a:solidFill>
                <a:srgbClr val="1C1D1E"/>
              </a:solidFill>
            </a:endParaRPr>
          </a:p>
          <a:p>
            <a:r>
              <a:rPr lang="en-US">
                <a:solidFill>
                  <a:srgbClr val="1C1D1E"/>
                </a:solidFill>
                <a:latin typeface="Arial"/>
                <a:cs typeface="Arial"/>
              </a:rPr>
              <a:t>Literature was not found to support the routine use of IVIG. </a:t>
            </a:r>
          </a:p>
          <a:p>
            <a:endParaRPr lang="en-US">
              <a:solidFill>
                <a:srgbClr val="1C1D1E"/>
              </a:solidFill>
              <a:latin typeface="Arial"/>
              <a:cs typeface="Arial"/>
            </a:endParaRPr>
          </a:p>
          <a:p>
            <a:r>
              <a:rPr lang="en-US">
                <a:solidFill>
                  <a:srgbClr val="1C1D1E"/>
                </a:solidFill>
                <a:latin typeface="Arial"/>
                <a:cs typeface="Arial"/>
              </a:rPr>
              <a:t>Additional research, including prospective </a:t>
            </a:r>
            <a:r>
              <a:rPr lang="en-US" err="1">
                <a:solidFill>
                  <a:srgbClr val="1C1D1E"/>
                </a:solidFill>
                <a:latin typeface="Arial"/>
                <a:cs typeface="Arial"/>
              </a:rPr>
              <a:t>multicentred</a:t>
            </a:r>
            <a:r>
              <a:rPr lang="en-US">
                <a:solidFill>
                  <a:srgbClr val="1C1D1E"/>
                </a:solidFill>
                <a:latin typeface="Arial"/>
                <a:cs typeface="Arial"/>
              </a:rPr>
              <a:t> studies with standardized follow-up frequency and transfusion threshold guidelines is needed. </a:t>
            </a:r>
            <a:endParaRPr lang="en-US">
              <a:solidFill>
                <a:srgbClr val="1C1D1E"/>
              </a:solidFill>
              <a:latin typeface="Arial"/>
            </a:endParaRPr>
          </a:p>
        </p:txBody>
      </p:sp>
    </p:spTree>
    <p:custDataLst>
      <p:tags r:id="rId1"/>
    </p:custDataLst>
    <p:extLst>
      <p:ext uri="{BB962C8B-B14F-4D97-AF65-F5344CB8AC3E}">
        <p14:creationId xmlns:p14="http://schemas.microsoft.com/office/powerpoint/2010/main" val="2749466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B999-B9DB-734C-93B4-885044F2CD53}"/>
              </a:ext>
            </a:extLst>
          </p:cNvPr>
          <p:cNvSpPr>
            <a:spLocks noGrp="1"/>
          </p:cNvSpPr>
          <p:nvPr>
            <p:ph type="title"/>
          </p:nvPr>
        </p:nvSpPr>
        <p:spPr/>
        <p:txBody>
          <a:bodyPr/>
          <a:lstStyle/>
          <a:p>
            <a:r>
              <a:rPr lang="en-CA" sz="4400"/>
              <a:t>Contact ICTMG</a:t>
            </a:r>
            <a:endParaRPr lang="en-US"/>
          </a:p>
        </p:txBody>
      </p:sp>
      <p:sp>
        <p:nvSpPr>
          <p:cNvPr id="3" name="Text Placeholder 2">
            <a:extLst>
              <a:ext uri="{FF2B5EF4-FFF2-40B4-BE49-F238E27FC236}">
                <a16:creationId xmlns:a16="http://schemas.microsoft.com/office/drawing/2014/main" id="{B984F158-6217-5F67-555B-E5C7FDC39FA9}"/>
              </a:ext>
            </a:extLst>
          </p:cNvPr>
          <p:cNvSpPr>
            <a:spLocks noGrp="1"/>
          </p:cNvSpPr>
          <p:nvPr>
            <p:ph type="body" sz="quarter" idx="10"/>
          </p:nvPr>
        </p:nvSpPr>
        <p:spPr/>
        <p:txBody>
          <a:bodyPr vert="horz" lIns="0" tIns="0" rIns="0" bIns="0" rtlCol="0" anchor="b">
            <a:noAutofit/>
          </a:bodyPr>
          <a:lstStyle/>
          <a:p>
            <a:r>
              <a:rPr lang="en-CA" sz="2000" b="0">
                <a:latin typeface="Arial"/>
                <a:cs typeface="Arial"/>
              </a:rPr>
              <a:t>Examples of clinical decision-making regarding treatment of Rh- and ABO-mediated HDN have been compiled by knowledge mobilization project members to illustrate the application of these guideline recommendations. </a:t>
            </a:r>
            <a:endParaRPr lang="en-US">
              <a:latin typeface="Arial"/>
              <a:cs typeface="Arial"/>
            </a:endParaRPr>
          </a:p>
        </p:txBody>
      </p:sp>
    </p:spTree>
    <p:extLst>
      <p:ext uri="{BB962C8B-B14F-4D97-AF65-F5344CB8AC3E}">
        <p14:creationId xmlns:p14="http://schemas.microsoft.com/office/powerpoint/2010/main" val="153177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B910AE-D5DF-40D0-88F6-E977FCAB80AB}"/>
              </a:ext>
            </a:extLst>
          </p:cNvPr>
          <p:cNvPicPr>
            <a:picLocks noChangeAspect="1"/>
          </p:cNvPicPr>
          <p:nvPr/>
        </p:nvPicPr>
        <p:blipFill>
          <a:blip r:embed="rId4"/>
          <a:stretch>
            <a:fillRect/>
          </a:stretch>
        </p:blipFill>
        <p:spPr>
          <a:xfrm>
            <a:off x="4210698" y="1828801"/>
            <a:ext cx="4807424" cy="3267820"/>
          </a:xfrm>
          <a:prstGeom prst="rect">
            <a:avLst/>
          </a:prstGeom>
        </p:spPr>
      </p:pic>
      <p:sp>
        <p:nvSpPr>
          <p:cNvPr id="7" name="TextBox 6">
            <a:extLst>
              <a:ext uri="{FF2B5EF4-FFF2-40B4-BE49-F238E27FC236}">
                <a16:creationId xmlns:a16="http://schemas.microsoft.com/office/drawing/2014/main" id="{23CE2CA0-F98A-D74F-4A80-4393C41014BF}"/>
              </a:ext>
            </a:extLst>
          </p:cNvPr>
          <p:cNvSpPr txBox="1"/>
          <p:nvPr/>
        </p:nvSpPr>
        <p:spPr>
          <a:xfrm>
            <a:off x="403412" y="407860"/>
            <a:ext cx="7974106" cy="1292662"/>
          </a:xfrm>
          <a:prstGeom prst="rect">
            <a:avLst/>
          </a:prstGeom>
          <a:noFill/>
        </p:spPr>
        <p:txBody>
          <a:bodyPr wrap="square" rtlCol="0">
            <a:spAutoFit/>
          </a:bodyPr>
          <a:lstStyle/>
          <a:p>
            <a:pPr algn="ctr"/>
            <a:r>
              <a:rPr lang="en-US" sz="2000" b="1">
                <a:solidFill>
                  <a:srgbClr val="FF0000"/>
                </a:solidFill>
                <a:latin typeface="Arial" panose="020B0604020202020204" pitchFamily="34" charset="0"/>
                <a:cs typeface="Arial" panose="020B0604020202020204" pitchFamily="34" charset="0"/>
              </a:rPr>
              <a:t>For more information about ICTMG and the HDN guideline: </a:t>
            </a:r>
          </a:p>
          <a:p>
            <a:pPr algn="ctr"/>
            <a:endParaRPr lang="en-US" sz="900" b="1">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a:solidFill>
                  <a:prstClr val="black"/>
                </a:solidFill>
                <a:latin typeface="Arial" panose="020B0604020202020204" pitchFamily="34" charset="0"/>
                <a:cs typeface="Arial" panose="020B0604020202020204" pitchFamily="34" charset="0"/>
              </a:rPr>
              <a:t>Visit </a:t>
            </a:r>
            <a:r>
              <a:rPr lang="en-US" sz="2000" b="1">
                <a:solidFill>
                  <a:prstClr val="black"/>
                </a:solidFill>
                <a:latin typeface="Arial" panose="020B0604020202020204" pitchFamily="34" charset="0"/>
                <a:cs typeface="Arial" panose="020B0604020202020204" pitchFamily="34" charset="0"/>
                <a:hlinkClick r:id="rId5"/>
              </a:rPr>
              <a:t>www.ICTMG.org</a:t>
            </a:r>
            <a:r>
              <a:rPr lang="en-US" sz="2000" b="1">
                <a:solidFill>
                  <a:prstClr val="black"/>
                </a:solidFill>
                <a:latin typeface="Arial" panose="020B0604020202020204" pitchFamily="34" charset="0"/>
                <a:cs typeface="Arial" panose="020B0604020202020204" pitchFamily="34" charset="0"/>
              </a:rPr>
              <a:t> </a:t>
            </a:r>
            <a:r>
              <a:rPr lang="en-US" sz="2000">
                <a:solidFill>
                  <a:prstClr val="black"/>
                </a:solidFill>
                <a:latin typeface="Arial" panose="020B0604020202020204" pitchFamily="34" charset="0"/>
                <a:cs typeface="Arial" panose="020B0604020202020204" pitchFamily="34" charset="0"/>
              </a:rPr>
              <a:t>(or scan this QR-code to access the site)</a:t>
            </a:r>
          </a:p>
          <a:p>
            <a:pPr marL="342900" indent="-342900">
              <a:buFont typeface="Arial" panose="020B0604020202020204" pitchFamily="34" charset="0"/>
              <a:buChar char="•"/>
            </a:pPr>
            <a:endParaRPr lang="en-US" sz="90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a:solidFill>
                  <a:prstClr val="black"/>
                </a:solidFill>
                <a:latin typeface="Arial" panose="020B0604020202020204" pitchFamily="34" charset="0"/>
                <a:cs typeface="Arial" panose="020B0604020202020204" pitchFamily="34" charset="0"/>
              </a:rPr>
              <a:t>Email: </a:t>
            </a:r>
            <a:r>
              <a:rPr lang="en-US" sz="2000" b="1" u="sng">
                <a:solidFill>
                  <a:srgbClr val="0000FF"/>
                </a:solidFill>
                <a:latin typeface="Arial" panose="020B0604020202020204" pitchFamily="34" charset="0"/>
                <a:cs typeface="Arial" panose="020B0604020202020204" pitchFamily="34" charset="0"/>
              </a:rPr>
              <a:t>info@ictmg.org</a:t>
            </a:r>
          </a:p>
        </p:txBody>
      </p:sp>
      <p:pic>
        <p:nvPicPr>
          <p:cNvPr id="13" name="Picture 12" descr="A qr code on a white background&#10;&#10;Description automatically generated">
            <a:extLst>
              <a:ext uri="{FF2B5EF4-FFF2-40B4-BE49-F238E27FC236}">
                <a16:creationId xmlns:a16="http://schemas.microsoft.com/office/drawing/2014/main" id="{7EAE79BA-B231-1B0F-0C3C-CED525CD8EB2}"/>
              </a:ext>
            </a:extLst>
          </p:cNvPr>
          <p:cNvPicPr>
            <a:picLocks noChangeAspect="1"/>
          </p:cNvPicPr>
          <p:nvPr/>
        </p:nvPicPr>
        <p:blipFill>
          <a:blip r:embed="rId6"/>
          <a:stretch>
            <a:fillRect/>
          </a:stretch>
        </p:blipFill>
        <p:spPr>
          <a:xfrm>
            <a:off x="766482" y="1828801"/>
            <a:ext cx="3133165" cy="3120926"/>
          </a:xfrm>
          <a:prstGeom prst="rect">
            <a:avLst/>
          </a:prstGeom>
        </p:spPr>
      </p:pic>
    </p:spTree>
    <p:custDataLst>
      <p:tags r:id="rId1"/>
    </p:custDataLst>
    <p:extLst>
      <p:ext uri="{BB962C8B-B14F-4D97-AF65-F5344CB8AC3E}">
        <p14:creationId xmlns:p14="http://schemas.microsoft.com/office/powerpoint/2010/main" val="4093770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D3D3B-F77B-4CEE-A900-AFEC7CBCF82F}"/>
              </a:ext>
            </a:extLst>
          </p:cNvPr>
          <p:cNvSpPr>
            <a:spLocks noGrp="1"/>
          </p:cNvSpPr>
          <p:nvPr>
            <p:ph type="title"/>
          </p:nvPr>
        </p:nvSpPr>
        <p:spPr>
          <a:xfrm>
            <a:off x="688975" y="425449"/>
            <a:ext cx="7767638" cy="540637"/>
          </a:xfrm>
        </p:spPr>
        <p:txBody>
          <a:bodyPr/>
          <a:lstStyle/>
          <a:p>
            <a:r>
              <a:rPr lang="en-US">
                <a:latin typeface="Arial" panose="020B0604020202020204" pitchFamily="34" charset="0"/>
                <a:cs typeface="Arial" panose="020B0604020202020204" pitchFamily="34" charset="0"/>
              </a:rPr>
              <a:t>References</a:t>
            </a:r>
          </a:p>
        </p:txBody>
      </p:sp>
      <p:sp>
        <p:nvSpPr>
          <p:cNvPr id="3" name="TextBox 2">
            <a:extLst>
              <a:ext uri="{FF2B5EF4-FFF2-40B4-BE49-F238E27FC236}">
                <a16:creationId xmlns:a16="http://schemas.microsoft.com/office/drawing/2014/main" id="{68CAA9D4-4AE2-08BD-B4B4-5806A244FB79}"/>
              </a:ext>
            </a:extLst>
          </p:cNvPr>
          <p:cNvSpPr txBox="1"/>
          <p:nvPr/>
        </p:nvSpPr>
        <p:spPr>
          <a:xfrm>
            <a:off x="576612" y="1274718"/>
            <a:ext cx="7878413" cy="3354765"/>
          </a:xfrm>
          <a:prstGeom prst="rect">
            <a:avLst/>
          </a:prstGeom>
          <a:noFill/>
        </p:spPr>
        <p:txBody>
          <a:bodyPr wrap="square" lIns="91440" tIns="45720" rIns="91440" bIns="45720" rtlCol="0" anchor="t">
            <a:spAutoFit/>
          </a:bodyPr>
          <a:lstStyle/>
          <a:p>
            <a:pPr marL="457200" indent="-457200" fontAlgn="base">
              <a:buAutoNum type="arabicPeriod"/>
            </a:pPr>
            <a:r>
              <a:rPr lang="en-US" sz="1600" b="0" i="0">
                <a:solidFill>
                  <a:srgbClr val="1C1D1E"/>
                </a:solidFill>
                <a:effectLst/>
                <a:latin typeface="Arial" panose="020B0604020202020204" pitchFamily="34" charset="0"/>
                <a:cs typeface="Arial" panose="020B0604020202020204" pitchFamily="34" charset="0"/>
              </a:rPr>
              <a:t>Webb J, Delaney M. Red blood cell alloimmunization in the pregnant patient. </a:t>
            </a:r>
            <a:r>
              <a:rPr lang="en-US" sz="1600" b="0" i="1" err="1">
                <a:solidFill>
                  <a:srgbClr val="1C1D1E"/>
                </a:solidFill>
                <a:effectLst/>
                <a:latin typeface="Arial" panose="020B0604020202020204" pitchFamily="34" charset="0"/>
                <a:cs typeface="Arial" panose="020B0604020202020204" pitchFamily="34" charset="0"/>
              </a:rPr>
              <a:t>Transfus</a:t>
            </a:r>
            <a:r>
              <a:rPr lang="en-US" sz="1600" b="0" i="1">
                <a:solidFill>
                  <a:srgbClr val="1C1D1E"/>
                </a:solidFill>
                <a:effectLst/>
                <a:latin typeface="Arial" panose="020B0604020202020204" pitchFamily="34" charset="0"/>
                <a:cs typeface="Arial" panose="020B0604020202020204" pitchFamily="34" charset="0"/>
              </a:rPr>
              <a:t> Med Rev</a:t>
            </a:r>
            <a:r>
              <a:rPr lang="en-US" sz="1600" b="0" i="0">
                <a:solidFill>
                  <a:srgbClr val="1C1D1E"/>
                </a:solidFill>
                <a:effectLst/>
                <a:latin typeface="Arial" panose="020B0604020202020204" pitchFamily="34" charset="0"/>
                <a:cs typeface="Arial" panose="020B0604020202020204" pitchFamily="34" charset="0"/>
              </a:rPr>
              <a:t>. 2018; </a:t>
            </a:r>
            <a:r>
              <a:rPr lang="en-US" sz="1600" b="1" i="0">
                <a:solidFill>
                  <a:srgbClr val="1C1D1E"/>
                </a:solidFill>
                <a:effectLst/>
                <a:latin typeface="Arial" panose="020B0604020202020204" pitchFamily="34" charset="0"/>
                <a:cs typeface="Arial" panose="020B0604020202020204" pitchFamily="34" charset="0"/>
              </a:rPr>
              <a:t>32</a:t>
            </a:r>
            <a:r>
              <a:rPr lang="en-US" sz="1600" b="0" i="0">
                <a:solidFill>
                  <a:srgbClr val="1C1D1E"/>
                </a:solidFill>
                <a:effectLst/>
                <a:latin typeface="Arial" panose="020B0604020202020204" pitchFamily="34" charset="0"/>
                <a:cs typeface="Arial" panose="020B0604020202020204" pitchFamily="34" charset="0"/>
              </a:rPr>
              <a:t>(4): 213–9.</a:t>
            </a:r>
          </a:p>
          <a:p>
            <a:pPr marL="457200" indent="-457200" fontAlgn="base">
              <a:buAutoNum type="arabicPeriod"/>
            </a:pPr>
            <a:endParaRPr lang="en-US" sz="1600" b="0" i="0">
              <a:solidFill>
                <a:srgbClr val="1C1D1E"/>
              </a:solidFill>
              <a:effectLst/>
              <a:latin typeface="Arial" panose="020B0604020202020204" pitchFamily="34" charset="0"/>
              <a:cs typeface="Arial" panose="020B0604020202020204" pitchFamily="34" charset="0"/>
            </a:endParaRPr>
          </a:p>
          <a:p>
            <a:pPr marL="457200" indent="-457200" fontAlgn="base">
              <a:buAutoNum type="arabicPeriod"/>
            </a:pPr>
            <a:r>
              <a:rPr lang="en-US" sz="1600" b="0" i="0">
                <a:solidFill>
                  <a:srgbClr val="1C1D1E"/>
                </a:solidFill>
                <a:effectLst/>
                <a:latin typeface="Arial" panose="020B0604020202020204" pitchFamily="34" charset="0"/>
                <a:cs typeface="Arial" panose="020B0604020202020204" pitchFamily="34" charset="0"/>
              </a:rPr>
              <a:t>Lieberman L, Callum J, Cohen R, </a:t>
            </a:r>
            <a:r>
              <a:rPr lang="en-US" sz="1600" b="0" i="0" err="1">
                <a:solidFill>
                  <a:srgbClr val="1C1D1E"/>
                </a:solidFill>
                <a:effectLst/>
                <a:latin typeface="Arial" panose="020B0604020202020204" pitchFamily="34" charset="0"/>
                <a:cs typeface="Arial" panose="020B0604020202020204" pitchFamily="34" charset="0"/>
              </a:rPr>
              <a:t>Cserti-Gazdewich</a:t>
            </a:r>
            <a:r>
              <a:rPr lang="en-US" sz="1600" b="0" i="0">
                <a:solidFill>
                  <a:srgbClr val="1C1D1E"/>
                </a:solidFill>
                <a:effectLst/>
                <a:latin typeface="Arial" panose="020B0604020202020204" pitchFamily="34" charset="0"/>
                <a:cs typeface="Arial" panose="020B0604020202020204" pitchFamily="34" charset="0"/>
              </a:rPr>
              <a:t> C, </a:t>
            </a:r>
            <a:r>
              <a:rPr lang="en-US" sz="1600" b="0" i="0" err="1">
                <a:solidFill>
                  <a:srgbClr val="1C1D1E"/>
                </a:solidFill>
                <a:effectLst/>
                <a:latin typeface="Arial" panose="020B0604020202020204" pitchFamily="34" charset="0"/>
                <a:cs typeface="Arial" panose="020B0604020202020204" pitchFamily="34" charset="0"/>
              </a:rPr>
              <a:t>Ladhani</a:t>
            </a:r>
            <a:r>
              <a:rPr lang="en-US" sz="1600" b="0" i="0">
                <a:solidFill>
                  <a:srgbClr val="1C1D1E"/>
                </a:solidFill>
                <a:effectLst/>
                <a:latin typeface="Arial" panose="020B0604020202020204" pitchFamily="34" charset="0"/>
                <a:cs typeface="Arial" panose="020B0604020202020204" pitchFamily="34" charset="0"/>
              </a:rPr>
              <a:t> N, </a:t>
            </a:r>
            <a:r>
              <a:rPr lang="en-US" sz="1600" b="0" i="0" err="1">
                <a:solidFill>
                  <a:srgbClr val="1C1D1E"/>
                </a:solidFill>
                <a:effectLst/>
                <a:latin typeface="Arial" panose="020B0604020202020204" pitchFamily="34" charset="0"/>
                <a:cs typeface="Arial" panose="020B0604020202020204" pitchFamily="34" charset="0"/>
              </a:rPr>
              <a:t>Pendergrast</a:t>
            </a:r>
            <a:r>
              <a:rPr lang="en-US" sz="1600" b="0" i="0">
                <a:solidFill>
                  <a:srgbClr val="1C1D1E"/>
                </a:solidFill>
                <a:effectLst/>
                <a:latin typeface="Arial" panose="020B0604020202020204" pitchFamily="34" charset="0"/>
                <a:cs typeface="Arial" panose="020B0604020202020204" pitchFamily="34" charset="0"/>
              </a:rPr>
              <a:t> J &amp; Buckstein J. Impact of red blood cell alloimmunization on fetal and neonatal outcomes: a single center cohort study transfusion. </a:t>
            </a:r>
            <a:r>
              <a:rPr lang="en-US" sz="1600" b="0" i="1">
                <a:solidFill>
                  <a:srgbClr val="1C1D1E"/>
                </a:solidFill>
                <a:effectLst/>
                <a:latin typeface="Arial" panose="020B0604020202020204" pitchFamily="34" charset="0"/>
                <a:cs typeface="Arial" panose="020B0604020202020204" pitchFamily="34" charset="0"/>
              </a:rPr>
              <a:t>Transfusion</a:t>
            </a:r>
            <a:r>
              <a:rPr lang="en-US" sz="1600" b="0" i="0">
                <a:solidFill>
                  <a:srgbClr val="1C1D1E"/>
                </a:solidFill>
                <a:effectLst/>
                <a:latin typeface="Arial" panose="020B0604020202020204" pitchFamily="34" charset="0"/>
                <a:cs typeface="Arial" panose="020B0604020202020204" pitchFamily="34" charset="0"/>
              </a:rPr>
              <a:t>. 2020; </a:t>
            </a:r>
            <a:r>
              <a:rPr lang="en-US" sz="1600" b="1" i="0">
                <a:solidFill>
                  <a:srgbClr val="1C1D1E"/>
                </a:solidFill>
                <a:effectLst/>
                <a:latin typeface="Arial" panose="020B0604020202020204" pitchFamily="34" charset="0"/>
                <a:cs typeface="Arial" panose="020B0604020202020204" pitchFamily="34" charset="0"/>
              </a:rPr>
              <a:t>60</a:t>
            </a:r>
            <a:r>
              <a:rPr lang="en-US" sz="1600" b="0" i="0">
                <a:solidFill>
                  <a:srgbClr val="1C1D1E"/>
                </a:solidFill>
                <a:effectLst/>
                <a:latin typeface="Arial" panose="020B0604020202020204" pitchFamily="34" charset="0"/>
                <a:cs typeface="Arial" panose="020B0604020202020204" pitchFamily="34" charset="0"/>
              </a:rPr>
              <a:t>(11): 2537–46</a:t>
            </a:r>
          </a:p>
          <a:p>
            <a:pPr marL="457200" indent="-457200" fontAlgn="base">
              <a:buAutoNum type="arabicPeriod"/>
            </a:pPr>
            <a:endParaRPr lang="en-US" sz="1600" b="0" i="0">
              <a:solidFill>
                <a:srgbClr val="1C1D1E"/>
              </a:solidFill>
              <a:effectLst/>
              <a:latin typeface="Arial" panose="020B0604020202020204" pitchFamily="34" charset="0"/>
              <a:cs typeface="Arial" panose="020B0604020202020204" pitchFamily="34" charset="0"/>
            </a:endParaRPr>
          </a:p>
          <a:p>
            <a:pPr marL="457200" indent="-457200" fontAlgn="base">
              <a:buAutoNum type="arabicPeriod"/>
            </a:pPr>
            <a:r>
              <a:rPr lang="en-US" sz="1600" b="0" i="0">
                <a:solidFill>
                  <a:srgbClr val="1C1D1E"/>
                </a:solidFill>
                <a:effectLst/>
                <a:latin typeface="Arial" panose="020B0604020202020204" pitchFamily="34" charset="0"/>
                <a:cs typeface="Arial" panose="020B0604020202020204" pitchFamily="34" charset="0"/>
              </a:rPr>
              <a:t>Lieberman L, Lopriore E, Baker JM, Bercovitz RS, Christensen RD, Crighton G, et al. International guidelines regarding the role of IVIG in the management of Rh- and ABO-mediated </a:t>
            </a:r>
            <a:r>
              <a:rPr lang="en-US" sz="1600" b="0" i="0" err="1">
                <a:solidFill>
                  <a:srgbClr val="1C1D1E"/>
                </a:solidFill>
                <a:effectLst/>
                <a:latin typeface="Arial" panose="020B0604020202020204" pitchFamily="34" charset="0"/>
                <a:cs typeface="Arial" panose="020B0604020202020204" pitchFamily="34" charset="0"/>
              </a:rPr>
              <a:t>haemolytic</a:t>
            </a:r>
            <a:r>
              <a:rPr lang="en-US" sz="1600" b="0" i="0">
                <a:solidFill>
                  <a:srgbClr val="1C1D1E"/>
                </a:solidFill>
                <a:effectLst/>
                <a:latin typeface="Arial" panose="020B0604020202020204" pitchFamily="34" charset="0"/>
                <a:cs typeface="Arial" panose="020B0604020202020204" pitchFamily="34" charset="0"/>
              </a:rPr>
              <a:t> disease of the newborn. </a:t>
            </a:r>
            <a:r>
              <a:rPr lang="en-US" sz="1600" b="0" i="1">
                <a:solidFill>
                  <a:srgbClr val="1C1D1E"/>
                </a:solidFill>
                <a:effectLst/>
                <a:latin typeface="Arial" panose="020B0604020202020204" pitchFamily="34" charset="0"/>
                <a:cs typeface="Arial" panose="020B0604020202020204" pitchFamily="34" charset="0"/>
              </a:rPr>
              <a:t>Br J </a:t>
            </a:r>
            <a:r>
              <a:rPr lang="en-US" sz="1600" b="0" i="1" err="1">
                <a:solidFill>
                  <a:srgbClr val="1C1D1E"/>
                </a:solidFill>
                <a:effectLst/>
                <a:latin typeface="Arial" panose="020B0604020202020204" pitchFamily="34" charset="0"/>
                <a:cs typeface="Arial" panose="020B0604020202020204" pitchFamily="34" charset="0"/>
              </a:rPr>
              <a:t>Haematol</a:t>
            </a:r>
            <a:r>
              <a:rPr lang="en-US" sz="1600" b="0" i="0">
                <a:solidFill>
                  <a:srgbClr val="1C1D1E"/>
                </a:solidFill>
                <a:effectLst/>
                <a:latin typeface="Arial" panose="020B0604020202020204" pitchFamily="34" charset="0"/>
                <a:cs typeface="Arial" panose="020B0604020202020204" pitchFamily="34" charset="0"/>
              </a:rPr>
              <a:t>. 2022; 198: 183–195. </a:t>
            </a:r>
            <a:r>
              <a:rPr lang="en-US" sz="1600" b="0" i="0" u="none" strike="noStrike">
                <a:effectLst/>
                <a:latin typeface="Arial" panose="020B0604020202020204" pitchFamily="34" charset="0"/>
                <a:cs typeface="Arial" panose="020B0604020202020204" pitchFamily="34" charset="0"/>
                <a:hlinkClick r:id="rId4"/>
              </a:rPr>
              <a:t>https://doi.org/10.1111/bjh.18170</a:t>
            </a:r>
            <a:endParaRPr lang="en-US" sz="1600" b="0" i="0">
              <a:solidFill>
                <a:srgbClr val="1C1D1E"/>
              </a:solidFill>
              <a:effectLst/>
              <a:latin typeface="Arial" panose="020B0604020202020204" pitchFamily="34" charset="0"/>
              <a:cs typeface="Arial" panose="020B0604020202020204" pitchFamily="34" charset="0"/>
            </a:endParaRPr>
          </a:p>
          <a:p>
            <a:pPr marL="457200" indent="-457200" fontAlgn="base">
              <a:buAutoNum type="arabicPeriod"/>
            </a:pPr>
            <a:endParaRPr lang="en-US" sz="2000">
              <a:solidFill>
                <a:srgbClr val="2F2E2E"/>
              </a:solidFill>
              <a:latin typeface="Arial"/>
              <a:cs typeface="Arial"/>
            </a:endParaRPr>
          </a:p>
        </p:txBody>
      </p:sp>
    </p:spTree>
    <p:custDataLst>
      <p:tags r:id="rId1"/>
    </p:custDataLst>
    <p:extLst>
      <p:ext uri="{BB962C8B-B14F-4D97-AF65-F5344CB8AC3E}">
        <p14:creationId xmlns:p14="http://schemas.microsoft.com/office/powerpoint/2010/main" val="315705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975" y="330200"/>
            <a:ext cx="7767638" cy="616836"/>
          </a:xfrm>
        </p:spPr>
        <p:txBody>
          <a:bodyPr/>
          <a:lstStyle/>
          <a:p>
            <a:r>
              <a:rPr lang="en-US">
                <a:latin typeface="Arial"/>
                <a:cs typeface="Arial"/>
              </a:rPr>
              <a:t>Disclaimer &amp; disclosures</a:t>
            </a:r>
            <a:endParaRPr lang="en-US" strike="sngStrike">
              <a:latin typeface="Arial"/>
              <a:cs typeface="Arial"/>
            </a:endParaRPr>
          </a:p>
        </p:txBody>
      </p:sp>
      <p:sp>
        <p:nvSpPr>
          <p:cNvPr id="5" name="Content Placeholder 4">
            <a:extLst>
              <a:ext uri="{FF2B5EF4-FFF2-40B4-BE49-F238E27FC236}">
                <a16:creationId xmlns:a16="http://schemas.microsoft.com/office/drawing/2014/main" id="{E6AAA22D-1135-41AF-8227-5DF9040921A3}"/>
              </a:ext>
            </a:extLst>
          </p:cNvPr>
          <p:cNvSpPr>
            <a:spLocks noGrp="1"/>
          </p:cNvSpPr>
          <p:nvPr>
            <p:ph idx="1"/>
          </p:nvPr>
        </p:nvSpPr>
        <p:spPr>
          <a:xfrm>
            <a:off x="695325" y="1211262"/>
            <a:ext cx="7972426" cy="3200400"/>
          </a:xfrm>
        </p:spPr>
        <p:txBody>
          <a:bodyPr/>
          <a:lstStyle/>
          <a:p>
            <a:pPr marL="0" indent="0" algn="ctr">
              <a:buNone/>
            </a:pPr>
            <a:r>
              <a:rPr lang="en-US" sz="1800" b="1">
                <a:solidFill>
                  <a:srgbClr val="FF0000"/>
                </a:solidFill>
                <a:latin typeface="Arial" panose="020B0604020202020204" pitchFamily="34" charset="0"/>
                <a:cs typeface="Arial" panose="020B0604020202020204" pitchFamily="34" charset="0"/>
              </a:rPr>
              <a:t>The ICTMG guidelines should be used in the context of applicable medical, legal and ethical requirements in any individual case.</a:t>
            </a:r>
          </a:p>
          <a:p>
            <a:pPr marL="0" indent="0">
              <a:buNone/>
            </a:pPr>
            <a:endParaRPr lang="en-US" sz="1800">
              <a:latin typeface="Arial"/>
              <a:cs typeface="Arial"/>
            </a:endParaRPr>
          </a:p>
          <a:p>
            <a:pPr marL="0" indent="0">
              <a:buNone/>
            </a:pPr>
            <a:r>
              <a:rPr lang="en-US" sz="1800"/>
              <a:t>ICTMG receives funding from Canadian Blood Services. Canadian Blood Services does not influence the content of the guidelines.</a:t>
            </a:r>
          </a:p>
          <a:p>
            <a:pPr marL="0" indent="0">
              <a:buNone/>
            </a:pPr>
            <a:endParaRPr lang="en-US" sz="1800">
              <a:latin typeface="Arial"/>
              <a:cs typeface="Arial"/>
            </a:endParaRPr>
          </a:p>
          <a:p>
            <a:pPr marL="0" indent="0">
              <a:buNone/>
            </a:pPr>
            <a:r>
              <a:rPr lang="en-US" sz="1800" b="1">
                <a:solidFill>
                  <a:schemeClr val="tx1">
                    <a:lumMod val="50000"/>
                    <a:lumOff val="50000"/>
                  </a:schemeClr>
                </a:solidFill>
                <a:latin typeface="Arial"/>
                <a:cs typeface="Arial"/>
              </a:rPr>
              <a:t>Presenter disclosures </a:t>
            </a:r>
          </a:p>
          <a:p>
            <a:r>
              <a:rPr lang="en-US" sz="1800">
                <a:highlight>
                  <a:srgbClr val="00FF00"/>
                </a:highlight>
                <a:latin typeface="Arial"/>
                <a:cs typeface="Arial"/>
              </a:rPr>
              <a:t>(*presenter to insert COI’s here, if applicable)</a:t>
            </a:r>
            <a:endParaRPr lang="en-US">
              <a:highlight>
                <a:srgbClr val="00FF00"/>
              </a:highlight>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p>
        </p:txBody>
      </p:sp>
    </p:spTree>
    <p:custDataLst>
      <p:tags r:id="rId1"/>
    </p:custDataLst>
    <p:extLst>
      <p:ext uri="{BB962C8B-B14F-4D97-AF65-F5344CB8AC3E}">
        <p14:creationId xmlns:p14="http://schemas.microsoft.com/office/powerpoint/2010/main" val="145752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64" y="151508"/>
            <a:ext cx="7767638" cy="633662"/>
          </a:xfrm>
        </p:spPr>
        <p:txBody>
          <a:bodyPr>
            <a:noAutofit/>
          </a:bodyPr>
          <a:lstStyle/>
          <a:p>
            <a:r>
              <a:rPr lang="en-US">
                <a:latin typeface="Arial"/>
                <a:cs typeface="Arial"/>
              </a:rPr>
              <a:t>The ICTMG's HDN guideline</a:t>
            </a:r>
          </a:p>
        </p:txBody>
      </p:sp>
      <p:pic>
        <p:nvPicPr>
          <p:cNvPr id="4" name="Picture 3">
            <a:extLst>
              <a:ext uri="{FF2B5EF4-FFF2-40B4-BE49-F238E27FC236}">
                <a16:creationId xmlns:a16="http://schemas.microsoft.com/office/drawing/2014/main" id="{75EA1E75-A046-4B76-0282-3536DFB3C879}"/>
              </a:ext>
            </a:extLst>
          </p:cNvPr>
          <p:cNvPicPr>
            <a:picLocks noChangeAspect="1"/>
          </p:cNvPicPr>
          <p:nvPr/>
        </p:nvPicPr>
        <p:blipFill>
          <a:blip r:embed="rId4"/>
          <a:stretch>
            <a:fillRect/>
          </a:stretch>
        </p:blipFill>
        <p:spPr>
          <a:xfrm>
            <a:off x="1763723" y="859869"/>
            <a:ext cx="5581719" cy="4132123"/>
          </a:xfrm>
          <a:prstGeom prst="rect">
            <a:avLst/>
          </a:prstGeom>
        </p:spPr>
      </p:pic>
    </p:spTree>
    <p:custDataLst>
      <p:tags r:id="rId1"/>
    </p:custDataLst>
    <p:extLst>
      <p:ext uri="{BB962C8B-B14F-4D97-AF65-F5344CB8AC3E}">
        <p14:creationId xmlns:p14="http://schemas.microsoft.com/office/powerpoint/2010/main" val="4087036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F9BB1-5346-AE71-6579-E182CCC7903A}"/>
              </a:ext>
            </a:extLst>
          </p:cNvPr>
          <p:cNvSpPr>
            <a:spLocks noGrp="1"/>
          </p:cNvSpPr>
          <p:nvPr>
            <p:ph type="title"/>
          </p:nvPr>
        </p:nvSpPr>
        <p:spPr/>
        <p:txBody>
          <a:bodyPr/>
          <a:lstStyle/>
          <a:p>
            <a:r>
              <a:rPr lang="en-CA"/>
              <a:t>What is HDN?</a:t>
            </a:r>
            <a:endParaRPr lang="en-US"/>
          </a:p>
        </p:txBody>
      </p:sp>
      <p:sp>
        <p:nvSpPr>
          <p:cNvPr id="3" name="TextBox 2">
            <a:extLst>
              <a:ext uri="{FF2B5EF4-FFF2-40B4-BE49-F238E27FC236}">
                <a16:creationId xmlns:a16="http://schemas.microsoft.com/office/drawing/2014/main" id="{24CC923A-D91B-1300-A352-CA50349EBA90}"/>
              </a:ext>
            </a:extLst>
          </p:cNvPr>
          <p:cNvSpPr txBox="1"/>
          <p:nvPr/>
        </p:nvSpPr>
        <p:spPr>
          <a:xfrm>
            <a:off x="549960" y="1002575"/>
            <a:ext cx="7878413" cy="2246769"/>
          </a:xfrm>
          <a:prstGeom prst="rect">
            <a:avLst/>
          </a:prstGeom>
          <a:noFill/>
        </p:spPr>
        <p:txBody>
          <a:bodyPr wrap="square" lIns="91440" tIns="45720" rIns="91440" bIns="45720" rtlCol="0" anchor="t">
            <a:spAutoFit/>
          </a:bodyPr>
          <a:lstStyle/>
          <a:p>
            <a:pPr fontAlgn="base"/>
            <a:r>
              <a:rPr lang="en-US" sz="2000">
                <a:solidFill>
                  <a:srgbClr val="2F2E2E"/>
                </a:solidFill>
                <a:latin typeface="Arial"/>
                <a:cs typeface="Arial"/>
              </a:rPr>
              <a:t>Hemolytic disease of the newborn (HDN) is a blood disorder occurring in 3-80/10,000 neonates per year.</a:t>
            </a:r>
            <a:r>
              <a:rPr lang="en-US" sz="2000" baseline="30000">
                <a:solidFill>
                  <a:srgbClr val="2F2E2E"/>
                </a:solidFill>
                <a:latin typeface="Arial"/>
                <a:cs typeface="Arial"/>
              </a:rPr>
              <a:t>1,2</a:t>
            </a:r>
          </a:p>
          <a:p>
            <a:pPr fontAlgn="base"/>
            <a:endParaRPr lang="en-US" sz="2000">
              <a:solidFill>
                <a:srgbClr val="2F2E2E"/>
              </a:solidFill>
              <a:latin typeface="Arial"/>
              <a:cs typeface="Arial"/>
            </a:endParaRPr>
          </a:p>
          <a:p>
            <a:pPr fontAlgn="base"/>
            <a:r>
              <a:rPr lang="en-US" sz="2000">
                <a:solidFill>
                  <a:srgbClr val="2F2E2E"/>
                </a:solidFill>
                <a:latin typeface="Arial"/>
                <a:cs typeface="Arial"/>
              </a:rPr>
              <a:t>HDN occurs when maternal IgG antibodies reactive to paternal blood group antigens traverse the placenta, causing immune-mediated hemolysis of fetal red blood cells.</a:t>
            </a:r>
            <a:r>
              <a:rPr lang="en-US" sz="2000" baseline="30000">
                <a:solidFill>
                  <a:srgbClr val="2F2E2E"/>
                </a:solidFill>
                <a:latin typeface="Arial"/>
                <a:cs typeface="Arial"/>
              </a:rPr>
              <a:t>3</a:t>
            </a:r>
            <a:endParaRPr lang="en-US"/>
          </a:p>
          <a:p>
            <a:endParaRPr lang="en-US" sz="2000">
              <a:solidFill>
                <a:srgbClr val="2F2E2E"/>
              </a:solidFill>
              <a:latin typeface="Arial"/>
              <a:cs typeface="Arial"/>
            </a:endParaRPr>
          </a:p>
        </p:txBody>
      </p:sp>
      <p:sp>
        <p:nvSpPr>
          <p:cNvPr id="8" name="TextBox 7">
            <a:extLst>
              <a:ext uri="{FF2B5EF4-FFF2-40B4-BE49-F238E27FC236}">
                <a16:creationId xmlns:a16="http://schemas.microsoft.com/office/drawing/2014/main" id="{BEA1326B-3464-E5CB-E448-DA5CE138AC74}"/>
              </a:ext>
            </a:extLst>
          </p:cNvPr>
          <p:cNvSpPr txBox="1"/>
          <p:nvPr/>
        </p:nvSpPr>
        <p:spPr>
          <a:xfrm>
            <a:off x="549960" y="3354912"/>
            <a:ext cx="6469047" cy="1261884"/>
          </a:xfrm>
          <a:prstGeom prst="rect">
            <a:avLst/>
          </a:prstGeom>
          <a:noFill/>
        </p:spPr>
        <p:txBody>
          <a:bodyPr wrap="square" lIns="91440" tIns="45720" rIns="91440" bIns="45720" anchor="t">
            <a:spAutoFit/>
          </a:bodyPr>
          <a:lstStyle/>
          <a:p>
            <a:pPr fontAlgn="base"/>
            <a:r>
              <a:rPr lang="en-US" sz="2000" b="1">
                <a:solidFill>
                  <a:srgbClr val="FF0000"/>
                </a:solidFill>
                <a:latin typeface="Arial"/>
                <a:cs typeface="Arial"/>
              </a:rPr>
              <a:t>HDN may also be known as:</a:t>
            </a:r>
            <a:br>
              <a:rPr lang="en-US" sz="2000" b="1">
                <a:solidFill>
                  <a:srgbClr val="FF0000"/>
                </a:solidFill>
                <a:latin typeface="Arial"/>
                <a:cs typeface="Arial"/>
              </a:rPr>
            </a:br>
            <a:r>
              <a:rPr lang="en-US" sz="800" b="1">
                <a:solidFill>
                  <a:srgbClr val="FF0000"/>
                </a:solidFill>
                <a:latin typeface="Arial"/>
                <a:cs typeface="Arial"/>
              </a:rPr>
              <a:t> </a:t>
            </a:r>
          </a:p>
          <a:p>
            <a:pPr marL="342900" indent="-342900" fontAlgn="base">
              <a:buFont typeface="Arial" panose="020B0604020202020204" pitchFamily="34" charset="0"/>
              <a:buChar char="•"/>
            </a:pPr>
            <a:r>
              <a:rPr lang="en-US" sz="2000">
                <a:solidFill>
                  <a:srgbClr val="2F2E2E"/>
                </a:solidFill>
                <a:latin typeface="Arial"/>
                <a:cs typeface="Arial"/>
              </a:rPr>
              <a:t>Hemolytic disease of the fetus and newborn (HDFN) </a:t>
            </a:r>
            <a:br>
              <a:rPr lang="en-US" sz="2000">
                <a:solidFill>
                  <a:srgbClr val="2F2E2E"/>
                </a:solidFill>
                <a:latin typeface="Arial"/>
                <a:cs typeface="Arial"/>
              </a:rPr>
            </a:br>
            <a:r>
              <a:rPr lang="en-US" sz="800">
                <a:solidFill>
                  <a:srgbClr val="2F2E2E"/>
                </a:solidFill>
                <a:latin typeface="Arial"/>
                <a:cs typeface="Arial"/>
              </a:rPr>
              <a:t> </a:t>
            </a:r>
            <a:endParaRPr lang="en-US" sz="800">
              <a:latin typeface="Arial"/>
              <a:cs typeface="Arial"/>
            </a:endParaRPr>
          </a:p>
          <a:p>
            <a:pPr marL="342900" indent="-342900" fontAlgn="base">
              <a:buFont typeface="Arial" panose="020B0604020202020204" pitchFamily="34" charset="0"/>
              <a:buChar char="•"/>
            </a:pPr>
            <a:r>
              <a:rPr lang="en-US" sz="2000">
                <a:solidFill>
                  <a:srgbClr val="2F2E2E"/>
                </a:solidFill>
                <a:latin typeface="Arial"/>
                <a:cs typeface="Arial"/>
              </a:rPr>
              <a:t>Erythroblastosis fetalis</a:t>
            </a:r>
          </a:p>
        </p:txBody>
      </p:sp>
    </p:spTree>
    <p:custDataLst>
      <p:tags r:id="rId1"/>
    </p:custDataLst>
    <p:extLst>
      <p:ext uri="{BB962C8B-B14F-4D97-AF65-F5344CB8AC3E}">
        <p14:creationId xmlns:p14="http://schemas.microsoft.com/office/powerpoint/2010/main" val="2433020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F9BB1-5346-AE71-6579-E182CCC7903A}"/>
              </a:ext>
            </a:extLst>
          </p:cNvPr>
          <p:cNvSpPr>
            <a:spLocks noGrp="1"/>
          </p:cNvSpPr>
          <p:nvPr>
            <p:ph type="title"/>
          </p:nvPr>
        </p:nvSpPr>
        <p:spPr/>
        <p:txBody>
          <a:bodyPr/>
          <a:lstStyle/>
          <a:p>
            <a:r>
              <a:rPr lang="en-CA">
                <a:latin typeface="Arial"/>
                <a:cs typeface="Arial"/>
              </a:rPr>
              <a:t>Why did ICTMG develop an HDN guideline?</a:t>
            </a:r>
            <a:endParaRPr lang="en-US">
              <a:latin typeface="Arial"/>
              <a:cs typeface="Arial"/>
            </a:endParaRPr>
          </a:p>
        </p:txBody>
      </p:sp>
      <p:sp>
        <p:nvSpPr>
          <p:cNvPr id="3" name="TextBox 2">
            <a:extLst>
              <a:ext uri="{FF2B5EF4-FFF2-40B4-BE49-F238E27FC236}">
                <a16:creationId xmlns:a16="http://schemas.microsoft.com/office/drawing/2014/main" id="{24CC923A-D91B-1300-A352-CA50349EBA90}"/>
              </a:ext>
            </a:extLst>
          </p:cNvPr>
          <p:cNvSpPr txBox="1"/>
          <p:nvPr/>
        </p:nvSpPr>
        <p:spPr>
          <a:xfrm>
            <a:off x="568960" y="1140589"/>
            <a:ext cx="7918629" cy="3754874"/>
          </a:xfrm>
          <a:prstGeom prst="rect">
            <a:avLst/>
          </a:prstGeom>
          <a:noFill/>
        </p:spPr>
        <p:txBody>
          <a:bodyPr wrap="square" rtlCol="0">
            <a:spAutoFit/>
          </a:bodyPr>
          <a:lstStyle/>
          <a:p>
            <a:pPr fontAlgn="base"/>
            <a:r>
              <a:rPr lang="en-US" sz="2000">
                <a:solidFill>
                  <a:srgbClr val="2F2E2E"/>
                </a:solidFill>
                <a:latin typeface="Arial" panose="020B0604020202020204" pitchFamily="34" charset="0"/>
                <a:cs typeface="Arial" panose="020B0604020202020204" pitchFamily="34" charset="0"/>
              </a:rPr>
              <a:t>Approaches to treatment may vary with main treatment </a:t>
            </a:r>
            <a:r>
              <a:rPr lang="en-US" sz="2000" i="0">
                <a:solidFill>
                  <a:srgbClr val="2F2E2E"/>
                </a:solidFill>
                <a:effectLst/>
                <a:latin typeface="Arial" panose="020B0604020202020204" pitchFamily="34" charset="0"/>
                <a:cs typeface="Arial" panose="020B0604020202020204" pitchFamily="34" charset="0"/>
              </a:rPr>
              <a:t>options being:</a:t>
            </a:r>
          </a:p>
          <a:p>
            <a:pPr marL="742950" lvl="1" indent="-285750" fontAlgn="base">
              <a:buFont typeface="Arial" panose="020B0604020202020204" pitchFamily="34" charset="0"/>
              <a:buChar char="•"/>
            </a:pPr>
            <a:r>
              <a:rPr lang="en-US" sz="2000">
                <a:solidFill>
                  <a:srgbClr val="2F2E2E"/>
                </a:solidFill>
                <a:latin typeface="Arial" panose="020B0604020202020204" pitchFamily="34" charset="0"/>
                <a:cs typeface="Arial" panose="020B0604020202020204" pitchFamily="34" charset="0"/>
              </a:rPr>
              <a:t>Intensive phototherapy (PT), </a:t>
            </a:r>
          </a:p>
          <a:p>
            <a:pPr marL="742950" lvl="1" indent="-285750" fontAlgn="base">
              <a:buFont typeface="Arial" panose="020B0604020202020204" pitchFamily="34" charset="0"/>
              <a:buChar char="•"/>
            </a:pPr>
            <a:r>
              <a:rPr lang="en-US" sz="2000" i="0">
                <a:solidFill>
                  <a:srgbClr val="2F2E2E"/>
                </a:solidFill>
                <a:effectLst/>
                <a:latin typeface="Arial" panose="020B0604020202020204" pitchFamily="34" charset="0"/>
                <a:cs typeface="Arial" panose="020B0604020202020204" pitchFamily="34" charset="0"/>
              </a:rPr>
              <a:t>Exchange transfusions (ET)</a:t>
            </a:r>
            <a:r>
              <a:rPr lang="en-US" sz="2000">
                <a:solidFill>
                  <a:srgbClr val="2F2E2E"/>
                </a:solidFill>
                <a:latin typeface="Arial" panose="020B0604020202020204" pitchFamily="34" charset="0"/>
                <a:cs typeface="Arial" panose="020B0604020202020204" pitchFamily="34" charset="0"/>
              </a:rPr>
              <a:t>, </a:t>
            </a:r>
            <a:r>
              <a:rPr lang="en-US" sz="2000" i="0">
                <a:solidFill>
                  <a:srgbClr val="2F2E2E"/>
                </a:solidFill>
                <a:effectLst/>
                <a:latin typeface="Arial" panose="020B0604020202020204" pitchFamily="34" charset="0"/>
                <a:cs typeface="Arial" panose="020B0604020202020204" pitchFamily="34" charset="0"/>
              </a:rPr>
              <a:t>or </a:t>
            </a:r>
          </a:p>
          <a:p>
            <a:pPr marL="742950" lvl="1" indent="-285750" fontAlgn="base">
              <a:buFont typeface="Arial" panose="020B0604020202020204" pitchFamily="34" charset="0"/>
              <a:buChar char="•"/>
            </a:pPr>
            <a:r>
              <a:rPr lang="en-US" sz="2000" i="0">
                <a:solidFill>
                  <a:srgbClr val="2F2E2E"/>
                </a:solidFill>
                <a:effectLst/>
                <a:latin typeface="Arial" panose="020B0604020202020204" pitchFamily="34" charset="0"/>
                <a:cs typeface="Arial" panose="020B0604020202020204" pitchFamily="34" charset="0"/>
              </a:rPr>
              <a:t>Intravenous immunoglobulin (IVIG). </a:t>
            </a:r>
          </a:p>
          <a:p>
            <a:pPr algn="l" fontAlgn="base"/>
            <a:endParaRPr lang="en-US" sz="2000">
              <a:solidFill>
                <a:srgbClr val="2F2E2E"/>
              </a:solidFill>
              <a:latin typeface="Arial" panose="020B0604020202020204" pitchFamily="34" charset="0"/>
              <a:cs typeface="Arial" panose="020B0604020202020204" pitchFamily="34" charset="0"/>
            </a:endParaRPr>
          </a:p>
          <a:p>
            <a:pPr fontAlgn="base"/>
            <a:r>
              <a:rPr lang="en-US" sz="2000" i="0">
                <a:solidFill>
                  <a:srgbClr val="2F2E2E"/>
                </a:solidFill>
                <a:effectLst/>
                <a:latin typeface="Arial" panose="020B0604020202020204" pitchFamily="34" charset="0"/>
                <a:cs typeface="Arial" panose="020B0604020202020204" pitchFamily="34" charset="0"/>
              </a:rPr>
              <a:t>Both ET and IVIG treatments carry risks to the patient. </a:t>
            </a:r>
            <a:r>
              <a:rPr lang="en-US" sz="2000" b="0" i="0">
                <a:effectLst/>
                <a:latin typeface="Arial" panose="020B0604020202020204" pitchFamily="34" charset="0"/>
                <a:cs typeface="Arial" panose="020B0604020202020204" pitchFamily="34" charset="0"/>
              </a:rPr>
              <a:t>​</a:t>
            </a:r>
          </a:p>
          <a:p>
            <a:pPr fontAlgn="base"/>
            <a:endParaRPr lang="en-US" sz="2000">
              <a:latin typeface="Arial" panose="020B0604020202020204" pitchFamily="34" charset="0"/>
              <a:cs typeface="Arial" panose="020B0604020202020204" pitchFamily="34" charset="0"/>
            </a:endParaRPr>
          </a:p>
          <a:p>
            <a:pPr algn="ctr" fontAlgn="base"/>
            <a:r>
              <a:rPr lang="en-US" sz="2000" b="1" i="0">
                <a:solidFill>
                  <a:srgbClr val="FF0000"/>
                </a:solidFill>
                <a:effectLst/>
                <a:latin typeface="Arial" panose="020B0604020202020204" pitchFamily="34" charset="0"/>
                <a:cs typeface="Arial" panose="020B0604020202020204" pitchFamily="34" charset="0"/>
              </a:rPr>
              <a:t>This guideline provides evidence-based recommendations on the effectiveness and safety of IVIG, in addition to intensive PT, in newborns with Rh- or ABO-mediated HDN. </a:t>
            </a:r>
          </a:p>
          <a:p>
            <a:pPr algn="l" fontAlgn="base"/>
            <a:endParaRPr lang="en-US" b="0" i="0">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50718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F9BB1-5346-AE71-6579-E182CCC7903A}"/>
              </a:ext>
            </a:extLst>
          </p:cNvPr>
          <p:cNvSpPr>
            <a:spLocks noGrp="1"/>
          </p:cNvSpPr>
          <p:nvPr>
            <p:ph type="title"/>
          </p:nvPr>
        </p:nvSpPr>
        <p:spPr/>
        <p:txBody>
          <a:bodyPr/>
          <a:lstStyle/>
          <a:p>
            <a:r>
              <a:rPr lang="en-CA">
                <a:latin typeface="Arial"/>
                <a:cs typeface="Arial"/>
              </a:rPr>
              <a:t>Who is this guideline intended for?</a:t>
            </a:r>
            <a:endParaRPr lang="en-US">
              <a:latin typeface="Arial"/>
              <a:cs typeface="Arial"/>
            </a:endParaRPr>
          </a:p>
        </p:txBody>
      </p:sp>
      <p:sp>
        <p:nvSpPr>
          <p:cNvPr id="3" name="TextBox 2">
            <a:extLst>
              <a:ext uri="{FF2B5EF4-FFF2-40B4-BE49-F238E27FC236}">
                <a16:creationId xmlns:a16="http://schemas.microsoft.com/office/drawing/2014/main" id="{24CC923A-D91B-1300-A352-CA50349EBA90}"/>
              </a:ext>
            </a:extLst>
          </p:cNvPr>
          <p:cNvSpPr txBox="1"/>
          <p:nvPr/>
        </p:nvSpPr>
        <p:spPr>
          <a:xfrm>
            <a:off x="607604" y="967714"/>
            <a:ext cx="7928789" cy="1631216"/>
          </a:xfrm>
          <a:prstGeom prst="rect">
            <a:avLst/>
          </a:prstGeom>
          <a:noFill/>
        </p:spPr>
        <p:txBody>
          <a:bodyPr wrap="square" lIns="91440" tIns="45720" rIns="91440" bIns="45720" rtlCol="0" anchor="t">
            <a:spAutoFit/>
          </a:bodyPr>
          <a:lstStyle/>
          <a:p>
            <a:pPr fontAlgn="base"/>
            <a:r>
              <a:rPr lang="en-US" sz="2000" b="1">
                <a:solidFill>
                  <a:srgbClr val="FF0000"/>
                </a:solidFill>
                <a:latin typeface="Arial"/>
                <a:cs typeface="Arial"/>
              </a:rPr>
              <a:t>This guideline is intended primarily to inform: </a:t>
            </a:r>
            <a:endParaRPr lang="en-US" sz="2000" b="1">
              <a:solidFill>
                <a:srgbClr val="FF0000"/>
              </a:solidFill>
              <a:latin typeface="Arial" panose="020B0604020202020204" pitchFamily="34" charset="0"/>
              <a:cs typeface="Arial" panose="020B0604020202020204" pitchFamily="34" charset="0"/>
            </a:endParaRPr>
          </a:p>
          <a:p>
            <a:pPr marL="800100" lvl="1" indent="-342900" fontAlgn="base">
              <a:buFont typeface="Arial" panose="020B0604020202020204" pitchFamily="34" charset="0"/>
              <a:buChar char="•"/>
            </a:pPr>
            <a:r>
              <a:rPr lang="en-US" sz="2000" i="0">
                <a:effectLst/>
                <a:latin typeface="Arial"/>
                <a:cs typeface="Arial"/>
              </a:rPr>
              <a:t>Neonatologists</a:t>
            </a:r>
          </a:p>
          <a:p>
            <a:pPr marL="800100" lvl="1" indent="-342900" fontAlgn="base">
              <a:buFont typeface="Arial" panose="020B0604020202020204" pitchFamily="34" charset="0"/>
              <a:buChar char="•"/>
            </a:pPr>
            <a:r>
              <a:rPr lang="en-US" sz="2000">
                <a:latin typeface="Arial"/>
                <a:cs typeface="Arial"/>
              </a:rPr>
              <a:t>Hematologists, Pediatric hematologists</a:t>
            </a:r>
          </a:p>
          <a:p>
            <a:pPr marL="800100" lvl="1" indent="-342900" fontAlgn="base">
              <a:buFont typeface="Arial" panose="020B0604020202020204" pitchFamily="34" charset="0"/>
              <a:buChar char="•"/>
            </a:pPr>
            <a:r>
              <a:rPr lang="en-US" sz="2000" i="0">
                <a:effectLst/>
                <a:latin typeface="Arial"/>
                <a:cs typeface="Arial"/>
              </a:rPr>
              <a:t>Gynecologists</a:t>
            </a:r>
          </a:p>
          <a:p>
            <a:pPr marL="800100" lvl="1" indent="-342900" fontAlgn="base">
              <a:buFont typeface="Arial" panose="020B0604020202020204" pitchFamily="34" charset="0"/>
              <a:buChar char="•"/>
            </a:pPr>
            <a:r>
              <a:rPr lang="en-US" sz="2000">
                <a:latin typeface="Arial"/>
                <a:cs typeface="Arial"/>
              </a:rPr>
              <a:t>Emergency physicians</a:t>
            </a:r>
          </a:p>
        </p:txBody>
      </p:sp>
      <p:sp>
        <p:nvSpPr>
          <p:cNvPr id="6" name="TextBox 5">
            <a:extLst>
              <a:ext uri="{FF2B5EF4-FFF2-40B4-BE49-F238E27FC236}">
                <a16:creationId xmlns:a16="http://schemas.microsoft.com/office/drawing/2014/main" id="{569B74A8-98F0-7402-D30F-B43AC71D927D}"/>
              </a:ext>
            </a:extLst>
          </p:cNvPr>
          <p:cNvSpPr txBox="1"/>
          <p:nvPr/>
        </p:nvSpPr>
        <p:spPr>
          <a:xfrm>
            <a:off x="575835" y="2833417"/>
            <a:ext cx="7928789" cy="1631216"/>
          </a:xfrm>
          <a:prstGeom prst="rect">
            <a:avLst/>
          </a:prstGeom>
          <a:noFill/>
        </p:spPr>
        <p:txBody>
          <a:bodyPr wrap="square" lIns="91440" tIns="45720" rIns="91440" bIns="45720" rtlCol="0" anchor="t">
            <a:spAutoFit/>
          </a:bodyPr>
          <a:lstStyle/>
          <a:p>
            <a:pPr fontAlgn="base"/>
            <a:r>
              <a:rPr lang="en-US" sz="2000" b="1">
                <a:solidFill>
                  <a:srgbClr val="FF0000"/>
                </a:solidFill>
                <a:latin typeface="Arial"/>
                <a:cs typeface="Arial"/>
              </a:rPr>
              <a:t>This guideline may also help to inform: </a:t>
            </a:r>
            <a:endParaRPr lang="en-US" sz="2000" b="1">
              <a:solidFill>
                <a:srgbClr val="FF0000"/>
              </a:solidFill>
              <a:latin typeface="Arial" panose="020B0604020202020204" pitchFamily="34" charset="0"/>
              <a:cs typeface="Arial" panose="020B0604020202020204" pitchFamily="34" charset="0"/>
            </a:endParaRPr>
          </a:p>
          <a:p>
            <a:pPr marL="800100" lvl="1" indent="-342900" fontAlgn="base">
              <a:buFont typeface="Arial" panose="020B0604020202020204" pitchFamily="34" charset="0"/>
              <a:buChar char="•"/>
            </a:pPr>
            <a:r>
              <a:rPr lang="en-US" sz="2000" i="0">
                <a:effectLst/>
                <a:latin typeface="Arial"/>
                <a:cs typeface="Arial"/>
              </a:rPr>
              <a:t>Midwives</a:t>
            </a:r>
          </a:p>
          <a:p>
            <a:pPr marL="800100" lvl="1" indent="-342900" fontAlgn="base">
              <a:buFont typeface="Arial" panose="020B0604020202020204" pitchFamily="34" charset="0"/>
              <a:buChar char="•"/>
            </a:pPr>
            <a:r>
              <a:rPr lang="en-US" sz="2000">
                <a:latin typeface="Arial"/>
                <a:cs typeface="Arial"/>
              </a:rPr>
              <a:t>Medical trainees</a:t>
            </a:r>
          </a:p>
          <a:p>
            <a:pPr marL="800100" lvl="1" indent="-342900" fontAlgn="base">
              <a:buFont typeface="Arial" panose="020B0604020202020204" pitchFamily="34" charset="0"/>
              <a:buChar char="•"/>
            </a:pPr>
            <a:r>
              <a:rPr lang="en-US" sz="2000">
                <a:latin typeface="Arial"/>
                <a:cs typeface="Arial"/>
              </a:rPr>
              <a:t>Patients, Families</a:t>
            </a:r>
          </a:p>
          <a:p>
            <a:pPr marL="800100" lvl="1" indent="-342900">
              <a:buFont typeface="Arial" panose="020B0604020202020204" pitchFamily="34" charset="0"/>
              <a:buChar char="•"/>
            </a:pPr>
            <a:r>
              <a:rPr lang="en-US" sz="2000">
                <a:latin typeface="Arial"/>
                <a:cs typeface="Arial"/>
              </a:rPr>
              <a:t>Researchers</a:t>
            </a:r>
          </a:p>
        </p:txBody>
      </p:sp>
    </p:spTree>
    <p:custDataLst>
      <p:tags r:id="rId1"/>
    </p:custDataLst>
    <p:extLst>
      <p:ext uri="{BB962C8B-B14F-4D97-AF65-F5344CB8AC3E}">
        <p14:creationId xmlns:p14="http://schemas.microsoft.com/office/powerpoint/2010/main" val="32769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F9BB1-5346-AE71-6579-E182CCC7903A}"/>
              </a:ext>
            </a:extLst>
          </p:cNvPr>
          <p:cNvSpPr>
            <a:spLocks noGrp="1"/>
          </p:cNvSpPr>
          <p:nvPr>
            <p:ph type="title"/>
          </p:nvPr>
        </p:nvSpPr>
        <p:spPr>
          <a:xfrm>
            <a:off x="656411" y="264614"/>
            <a:ext cx="7748449" cy="1018215"/>
          </a:xfrm>
        </p:spPr>
        <p:txBody>
          <a:bodyPr/>
          <a:lstStyle/>
          <a:p>
            <a:r>
              <a:rPr lang="en-CA"/>
              <a:t>What additional resources are available?</a:t>
            </a:r>
            <a:endParaRPr lang="en-US"/>
          </a:p>
        </p:txBody>
      </p:sp>
      <p:sp>
        <p:nvSpPr>
          <p:cNvPr id="3" name="TextBox 2">
            <a:extLst>
              <a:ext uri="{FF2B5EF4-FFF2-40B4-BE49-F238E27FC236}">
                <a16:creationId xmlns:a16="http://schemas.microsoft.com/office/drawing/2014/main" id="{24CC923A-D91B-1300-A352-CA50349EBA90}"/>
              </a:ext>
            </a:extLst>
          </p:cNvPr>
          <p:cNvSpPr txBox="1"/>
          <p:nvPr/>
        </p:nvSpPr>
        <p:spPr>
          <a:xfrm>
            <a:off x="356543" y="1244575"/>
            <a:ext cx="5358855" cy="2677656"/>
          </a:xfrm>
          <a:prstGeom prst="rect">
            <a:avLst/>
          </a:prstGeom>
          <a:noFill/>
        </p:spPr>
        <p:txBody>
          <a:bodyPr wrap="square" lIns="91440" tIns="45720" rIns="91440" bIns="45720" rtlCol="0" anchor="t">
            <a:spAutoFit/>
          </a:bodyPr>
          <a:lstStyle/>
          <a:p>
            <a:pPr fontAlgn="base"/>
            <a:r>
              <a:rPr lang="en-US" sz="2000" b="1">
                <a:solidFill>
                  <a:srgbClr val="FF0000"/>
                </a:solidFill>
                <a:latin typeface="Arial"/>
                <a:cs typeface="Arial"/>
              </a:rPr>
              <a:t>Two lay-language pamphlets for patients and families are available on </a:t>
            </a:r>
            <a:r>
              <a:rPr lang="en-US" sz="2000" b="1">
                <a:solidFill>
                  <a:schemeClr val="tx1">
                    <a:lumMod val="50000"/>
                    <a:lumOff val="50000"/>
                  </a:schemeClr>
                </a:solidFill>
                <a:latin typeface="Arial"/>
                <a:cs typeface="Arial"/>
                <a:hlinkClick r:id="rId4">
                  <a:extLst>
                    <a:ext uri="{A12FA001-AC4F-418D-AE19-62706E023703}">
                      <ahyp:hlinkClr xmlns:ahyp="http://schemas.microsoft.com/office/drawing/2018/hyperlinkcolor" val="tx"/>
                    </a:ext>
                  </a:extLst>
                </a:hlinkClick>
              </a:rPr>
              <a:t>ICTMG.org</a:t>
            </a:r>
            <a:r>
              <a:rPr lang="en-US" sz="2000" b="1">
                <a:solidFill>
                  <a:schemeClr val="tx1">
                    <a:lumMod val="50000"/>
                    <a:lumOff val="50000"/>
                  </a:schemeClr>
                </a:solidFill>
                <a:latin typeface="Arial"/>
                <a:cs typeface="Arial"/>
              </a:rPr>
              <a:t>. </a:t>
            </a:r>
          </a:p>
          <a:p>
            <a:pPr fontAlgn="base"/>
            <a:endParaRPr lang="en-US" sz="2000" b="1">
              <a:solidFill>
                <a:srgbClr val="FF0000"/>
              </a:solidFill>
              <a:latin typeface="Arial"/>
              <a:cs typeface="Arial"/>
            </a:endParaRPr>
          </a:p>
          <a:p>
            <a:pPr fontAlgn="base"/>
            <a:r>
              <a:rPr lang="en-US">
                <a:latin typeface="Arial"/>
                <a:cs typeface="Arial"/>
              </a:rPr>
              <a:t>Translations include:</a:t>
            </a:r>
          </a:p>
          <a:p>
            <a:pPr marL="800100" lvl="1" indent="-342900" fontAlgn="base">
              <a:buFont typeface="Arial" panose="020B0604020202020204" pitchFamily="34" charset="0"/>
              <a:buChar char="•"/>
            </a:pPr>
            <a:r>
              <a:rPr lang="en-US">
                <a:latin typeface="Arial"/>
                <a:cs typeface="Arial"/>
              </a:rPr>
              <a:t>French</a:t>
            </a:r>
          </a:p>
          <a:p>
            <a:pPr marL="800100" lvl="1" indent="-342900" fontAlgn="base">
              <a:buFont typeface="Arial" panose="020B0604020202020204" pitchFamily="34" charset="0"/>
              <a:buChar char="•"/>
            </a:pPr>
            <a:r>
              <a:rPr lang="en-US">
                <a:latin typeface="Arial"/>
                <a:cs typeface="Arial"/>
              </a:rPr>
              <a:t>Spanish</a:t>
            </a:r>
          </a:p>
          <a:p>
            <a:pPr marL="800100" lvl="1" indent="-342900" fontAlgn="base">
              <a:buFont typeface="Arial" panose="020B0604020202020204" pitchFamily="34" charset="0"/>
              <a:buChar char="•"/>
            </a:pPr>
            <a:r>
              <a:rPr lang="en-US">
                <a:latin typeface="Arial"/>
                <a:cs typeface="Arial"/>
              </a:rPr>
              <a:t>German</a:t>
            </a:r>
          </a:p>
          <a:p>
            <a:pPr marL="800100" lvl="1" indent="-342900" fontAlgn="base">
              <a:buFont typeface="Arial" panose="020B0604020202020204" pitchFamily="34" charset="0"/>
              <a:buChar char="•"/>
            </a:pPr>
            <a:r>
              <a:rPr lang="en-US">
                <a:latin typeface="Arial"/>
                <a:cs typeface="Arial"/>
              </a:rPr>
              <a:t>Italian</a:t>
            </a:r>
          </a:p>
          <a:p>
            <a:pPr marL="800100" lvl="1" indent="-342900" fontAlgn="base">
              <a:buFont typeface="Arial" panose="020B0604020202020204" pitchFamily="34" charset="0"/>
              <a:buChar char="•"/>
            </a:pPr>
            <a:r>
              <a:rPr lang="en-US">
                <a:latin typeface="Arial"/>
                <a:cs typeface="Arial"/>
              </a:rPr>
              <a:t>Portuguese.</a:t>
            </a:r>
          </a:p>
        </p:txBody>
      </p:sp>
      <p:sp>
        <p:nvSpPr>
          <p:cNvPr id="5" name="TextBox 4">
            <a:extLst>
              <a:ext uri="{FF2B5EF4-FFF2-40B4-BE49-F238E27FC236}">
                <a16:creationId xmlns:a16="http://schemas.microsoft.com/office/drawing/2014/main" id="{D5C2F5A2-87A3-106E-9819-DEA76DA93687}"/>
              </a:ext>
            </a:extLst>
          </p:cNvPr>
          <p:cNvSpPr txBox="1"/>
          <p:nvPr/>
        </p:nvSpPr>
        <p:spPr>
          <a:xfrm>
            <a:off x="356542" y="4037346"/>
            <a:ext cx="5358856" cy="830997"/>
          </a:xfrm>
          <a:prstGeom prst="rect">
            <a:avLst/>
          </a:prstGeom>
          <a:noFill/>
        </p:spPr>
        <p:txBody>
          <a:bodyPr wrap="square">
            <a:spAutoFit/>
          </a:bodyPr>
          <a:lstStyle/>
          <a:p>
            <a:pPr fontAlgn="base"/>
            <a:r>
              <a:rPr lang="en-US" sz="1600">
                <a:latin typeface="Arial"/>
                <a:cs typeface="Arial"/>
              </a:rPr>
              <a:t>These pamphlets have been adapted with permission from the Hospital for Sick Children. To view this source material, please visit </a:t>
            </a:r>
            <a:r>
              <a:rPr lang="en-US" sz="1600">
                <a:solidFill>
                  <a:schemeClr val="tx1">
                    <a:lumMod val="50000"/>
                    <a:lumOff val="50000"/>
                  </a:schemeClr>
                </a:solidFill>
                <a:latin typeface="Arial"/>
                <a:cs typeface="Arial"/>
                <a:hlinkClick r:id="rId5">
                  <a:extLst>
                    <a:ext uri="{A12FA001-AC4F-418D-AE19-62706E023703}">
                      <ahyp:hlinkClr xmlns:ahyp="http://schemas.microsoft.com/office/drawing/2018/hyperlinkcolor" val="tx"/>
                    </a:ext>
                  </a:extLst>
                </a:hlinkClick>
              </a:rPr>
              <a:t>AboutKidsHealth.ca</a:t>
            </a:r>
            <a:r>
              <a:rPr lang="en-US" sz="1600">
                <a:latin typeface="Arial"/>
                <a:cs typeface="Arial"/>
              </a:rPr>
              <a:t>. </a:t>
            </a:r>
            <a:endParaRPr lang="en-US" sz="1600">
              <a:latin typeface="Arial" panose="020B0604020202020204" pitchFamily="34" charset="0"/>
              <a:cs typeface="Arial" panose="020B0604020202020204" pitchFamily="34" charset="0"/>
            </a:endParaRPr>
          </a:p>
        </p:txBody>
      </p:sp>
      <p:pic>
        <p:nvPicPr>
          <p:cNvPr id="14" name="Picture 13" descr="A close-up of a document&#10;&#10;Description automatically generated">
            <a:extLst>
              <a:ext uri="{FF2B5EF4-FFF2-40B4-BE49-F238E27FC236}">
                <a16:creationId xmlns:a16="http://schemas.microsoft.com/office/drawing/2014/main" id="{DDFE5B21-C758-36A8-53E0-12CD1B8F4370}"/>
              </a:ext>
            </a:extLst>
          </p:cNvPr>
          <p:cNvPicPr>
            <a:picLocks noChangeAspect="1"/>
          </p:cNvPicPr>
          <p:nvPr/>
        </p:nvPicPr>
        <p:blipFill>
          <a:blip r:embed="rId6"/>
          <a:stretch>
            <a:fillRect/>
          </a:stretch>
        </p:blipFill>
        <p:spPr>
          <a:xfrm>
            <a:off x="5896115" y="974107"/>
            <a:ext cx="2297429" cy="3063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A close-up of a document&#10;&#10;Description automatically generated">
            <a:extLst>
              <a:ext uri="{FF2B5EF4-FFF2-40B4-BE49-F238E27FC236}">
                <a16:creationId xmlns:a16="http://schemas.microsoft.com/office/drawing/2014/main" id="{9F76343F-903C-363F-B14E-28D492F484B4}"/>
              </a:ext>
            </a:extLst>
          </p:cNvPr>
          <p:cNvPicPr>
            <a:picLocks noChangeAspect="1"/>
          </p:cNvPicPr>
          <p:nvPr/>
        </p:nvPicPr>
        <p:blipFill>
          <a:blip r:embed="rId7"/>
          <a:stretch>
            <a:fillRect/>
          </a:stretch>
        </p:blipFill>
        <p:spPr>
          <a:xfrm>
            <a:off x="6681205" y="1981399"/>
            <a:ext cx="2297429" cy="3063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552325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9218E-C54F-74DA-585C-C957D86CD174}"/>
              </a:ext>
            </a:extLst>
          </p:cNvPr>
          <p:cNvSpPr>
            <a:spLocks noGrp="1"/>
          </p:cNvSpPr>
          <p:nvPr>
            <p:ph type="title"/>
          </p:nvPr>
        </p:nvSpPr>
        <p:spPr/>
        <p:txBody>
          <a:bodyPr/>
          <a:lstStyle/>
          <a:p>
            <a:r>
              <a:rPr lang="en-CA" sz="4400"/>
              <a:t>HDN guideline</a:t>
            </a:r>
            <a:br>
              <a:rPr lang="en-CA" sz="4400"/>
            </a:br>
            <a:r>
              <a:rPr lang="en-CA" sz="4400"/>
              <a:t>methodology </a:t>
            </a:r>
            <a:endParaRPr lang="en-US"/>
          </a:p>
        </p:txBody>
      </p:sp>
      <p:sp>
        <p:nvSpPr>
          <p:cNvPr id="3" name="Text Placeholder 2">
            <a:extLst>
              <a:ext uri="{FF2B5EF4-FFF2-40B4-BE49-F238E27FC236}">
                <a16:creationId xmlns:a16="http://schemas.microsoft.com/office/drawing/2014/main" id="{EE14BEEF-AA00-4FCD-4450-6216E0AC0368}"/>
              </a:ext>
            </a:extLst>
          </p:cNvPr>
          <p:cNvSpPr>
            <a:spLocks noGrp="1"/>
          </p:cNvSpPr>
          <p:nvPr>
            <p:ph type="body" sz="quarter" idx="10"/>
          </p:nvPr>
        </p:nvSpPr>
        <p:spPr/>
        <p:txBody>
          <a:bodyPr vert="horz" lIns="0" tIns="0" rIns="0" bIns="0" rtlCol="0" anchor="ctr">
            <a:noAutofit/>
          </a:bodyPr>
          <a:lstStyle/>
          <a:p>
            <a:r>
              <a:rPr lang="en-CA" sz="1800" b="0">
                <a:latin typeface="Arial"/>
                <a:cs typeface="Arial"/>
              </a:rPr>
              <a:t>T</a:t>
            </a:r>
            <a:r>
              <a:rPr lang="en-US" sz="1800" b="0">
                <a:latin typeface="Arial"/>
                <a:cs typeface="Arial"/>
              </a:rPr>
              <a:t>he ICTMG follows internationally accepted practices and methods for the development of its clinical guidelines. </a:t>
            </a:r>
            <a:endParaRPr lang="en-US">
              <a:latin typeface="Arial"/>
              <a:cs typeface="Arial"/>
            </a:endParaRPr>
          </a:p>
        </p:txBody>
      </p:sp>
    </p:spTree>
    <p:extLst>
      <p:ext uri="{BB962C8B-B14F-4D97-AF65-F5344CB8AC3E}">
        <p14:creationId xmlns:p14="http://schemas.microsoft.com/office/powerpoint/2010/main" val="266447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CTMG_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CTMG Template" id="{C855E45B-D062-48A7-964D-98521F5181EC}" vid="{ABC41094-6568-4255-A511-B7152BB8BF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31F84FE292C84DB75A94F98376ECAD" ma:contentTypeVersion="13" ma:contentTypeDescription="Create a new document." ma:contentTypeScope="" ma:versionID="4cf4f5259f9631ccff9c55a656a0e0e7">
  <xsd:schema xmlns:xsd="http://www.w3.org/2001/XMLSchema" xmlns:xs="http://www.w3.org/2001/XMLSchema" xmlns:p="http://schemas.microsoft.com/office/2006/metadata/properties" xmlns:ns2="5ebb9251-e640-45bd-a792-b48fbff7ca14" xmlns:ns3="a31d2d5e-e388-4f30-9ba5-17e7d9810864" targetNamespace="http://schemas.microsoft.com/office/2006/metadata/properties" ma:root="true" ma:fieldsID="1a636e0eccc793b0ff53a8d8dcfec8a7" ns2:_="" ns3:_="">
    <xsd:import namespace="5ebb9251-e640-45bd-a792-b48fbff7ca14"/>
    <xsd:import namespace="a31d2d5e-e388-4f30-9ba5-17e7d981086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b9251-e640-45bd-a792-b48fbff7ca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1d2d5e-e388-4f30-9ba5-17e7d981086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31d2d5e-e388-4f30-9ba5-17e7d9810864">
      <UserInfo>
        <DisplayName>Homa Keshavarz</DisplayName>
        <AccountId>3809</AccountId>
        <AccountType/>
      </UserInfo>
      <UserInfo>
        <DisplayName>Aarti Bathla</DisplayName>
        <AccountId>8012</AccountId>
        <AccountType/>
      </UserInfo>
      <UserInfo>
        <DisplayName>Abby Wolfe</DisplayName>
        <AccountId>6892</AccountId>
        <AccountType/>
      </UserInfo>
      <UserInfo>
        <DisplayName>Sophie Chargé</DisplayName>
        <AccountId>39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ACB70C-50A8-43BB-8C7E-FC86BC141224}">
  <ds:schemaRefs>
    <ds:schemaRef ds:uri="5ebb9251-e640-45bd-a792-b48fbff7ca14"/>
    <ds:schemaRef ds:uri="a31d2d5e-e388-4f30-9ba5-17e7d98108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DE0E8CB-FA6F-4342-B749-1F139C8CB1AA}">
  <ds:schemaRefs>
    <ds:schemaRef ds:uri="5ebb9251-e640-45bd-a792-b48fbff7ca14"/>
    <ds:schemaRef ds:uri="a31d2d5e-e388-4f30-9ba5-17e7d98108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3490DB3-939A-469C-A816-37454D569A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ICTMG Template (1)</Template>
  <Application>Microsoft Office PowerPoint</Application>
  <PresentationFormat>On-screen Show (16:9)</PresentationFormat>
  <Slides>23</Slides>
  <Notes>17</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ICTMG_Powerpoint template</vt:lpstr>
      <vt:lpstr>PowerPoint Presentation</vt:lpstr>
      <vt:lpstr>Hemolytic disease of the newborn (HDN)</vt:lpstr>
      <vt:lpstr>Disclaimer &amp; disclosures</vt:lpstr>
      <vt:lpstr>The ICTMG's HDN guideline</vt:lpstr>
      <vt:lpstr>What is HDN?</vt:lpstr>
      <vt:lpstr>Why did ICTMG develop an HDN guideline?</vt:lpstr>
      <vt:lpstr>Who is this guideline intended for?</vt:lpstr>
      <vt:lpstr>What additional resources are available?</vt:lpstr>
      <vt:lpstr>HDN guideline methodology </vt:lpstr>
      <vt:lpstr>HDN Guideline Development Group (GDG)</vt:lpstr>
      <vt:lpstr>How was this guideline developed? </vt:lpstr>
      <vt:lpstr>What was the clinical question?</vt:lpstr>
      <vt:lpstr>How were outcomes ranked?</vt:lpstr>
      <vt:lpstr>Systematic review</vt:lpstr>
      <vt:lpstr>Guideline reviewers</vt:lpstr>
      <vt:lpstr>HDN guideline  recommendations </vt:lpstr>
      <vt:lpstr>Management of Rh-mediated HDN</vt:lpstr>
      <vt:lpstr>Management of ABO-mediated HDN</vt:lpstr>
      <vt:lpstr>Severe hyperbilirubinaemia</vt:lpstr>
      <vt:lpstr>Summary of guideline conclusions</vt:lpstr>
      <vt:lpstr>Contact ICTMG</vt:lpstr>
      <vt:lpstr>PowerPoint Presentation</vt:lpstr>
      <vt:lpstr>References</vt:lpstr>
    </vt:vector>
  </TitlesOfParts>
  <Company>Canadian Blood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Wolfe</dc:creator>
  <cp:revision>2</cp:revision>
  <cp:lastPrinted>2015-11-17T13:41:24Z</cp:lastPrinted>
  <dcterms:created xsi:type="dcterms:W3CDTF">2023-02-06T13:36:36Z</dcterms:created>
  <dcterms:modified xsi:type="dcterms:W3CDTF">2023-09-27T13:03:31Z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0x0101001931F84FE292C84DB75A94F98376ECAD</vt:lpwstr>
  </property>
  <property fmtid="{D5CDD505-2E9C-101B-9397-08002B2CF9AE}" pid="4" name="MediaServiceImageTags">
    <vt:lpwstr/>
  </property>
  <property fmtid="{D5CDD505-2E9C-101B-9397-08002B2CF9AE}" pid="5" name="ArticulateGUID">
    <vt:lpwstr>B774706B-89F5-436A-8D4D-0967529FCE90</vt:lpwstr>
  </property>
  <property fmtid="{D5CDD505-2E9C-101B-9397-08002B2CF9AE}" pid="6" name="ArticulatePath">
    <vt:lpwstr>https://cbsscs.sharepoint.com/teams/external/ICTMG/Administraive Documents/Templates/ICTMG Template</vt:lpwstr>
  </property>
</Properties>
</file>